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3" r:id="rId1"/>
  </p:sldMasterIdLst>
  <p:notesMasterIdLst>
    <p:notesMasterId r:id="rId20"/>
  </p:notesMasterIdLst>
  <p:sldIdLst>
    <p:sldId id="257" r:id="rId2"/>
    <p:sldId id="272" r:id="rId3"/>
    <p:sldId id="256" r:id="rId4"/>
    <p:sldId id="258" r:id="rId5"/>
    <p:sldId id="259" r:id="rId6"/>
    <p:sldId id="260" r:id="rId7"/>
    <p:sldId id="261" r:id="rId8"/>
    <p:sldId id="262" r:id="rId9"/>
    <p:sldId id="263" r:id="rId10"/>
    <p:sldId id="268" r:id="rId11"/>
    <p:sldId id="264" r:id="rId12"/>
    <p:sldId id="265" r:id="rId13"/>
    <p:sldId id="266" r:id="rId14"/>
    <p:sldId id="267" r:id="rId15"/>
    <p:sldId id="269" r:id="rId16"/>
    <p:sldId id="270" r:id="rId17"/>
    <p:sldId id="271" r:id="rId18"/>
    <p:sldId id="273"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0" d="100"/>
          <a:sy n="110" d="100"/>
        </p:scale>
        <p:origin x="594"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826F75-3EF7-4B50-BC24-8CE12DA6120A}" type="datetimeFigureOut">
              <a:rPr lang="en-US" smtClean="0"/>
              <a:t>4/27/2025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249AF2E-3BC2-4B4A-AE00-198B418A3A1D}" type="slidenum">
              <a:rPr lang="en-US" smtClean="0"/>
              <a:t>‹#›</a:t>
            </a:fld>
            <a:endParaRPr lang="en-US"/>
          </a:p>
        </p:txBody>
      </p:sp>
    </p:spTree>
    <p:extLst>
      <p:ext uri="{BB962C8B-B14F-4D97-AF65-F5344CB8AC3E}">
        <p14:creationId xmlns:p14="http://schemas.microsoft.com/office/powerpoint/2010/main" val="34873685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249AF2E-3BC2-4B4A-AE00-198B418A3A1D}" type="slidenum">
              <a:rPr lang="en-US" smtClean="0"/>
              <a:t>11</a:t>
            </a:fld>
            <a:endParaRPr lang="en-US"/>
          </a:p>
        </p:txBody>
      </p:sp>
    </p:spTree>
    <p:extLst>
      <p:ext uri="{BB962C8B-B14F-4D97-AF65-F5344CB8AC3E}">
        <p14:creationId xmlns:p14="http://schemas.microsoft.com/office/powerpoint/2010/main" val="24262541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20544DF-DFA0-4120-9930-BBF9B70BFD55}" type="datetimeFigureOut">
              <a:rPr lang="en-US" smtClean="0"/>
              <a:t>4/27/2025</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BF650742-B990-4BEB-9382-6005E06BC28B}" type="slidenum">
              <a:rPr lang="en-US" smtClean="0"/>
              <a:t>‹#›</a:t>
            </a:fld>
            <a:endParaRPr lang="en-US"/>
          </a:p>
        </p:txBody>
      </p:sp>
    </p:spTree>
    <p:extLst>
      <p:ext uri="{BB962C8B-B14F-4D97-AF65-F5344CB8AC3E}">
        <p14:creationId xmlns:p14="http://schemas.microsoft.com/office/powerpoint/2010/main" val="18262827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20544DF-DFA0-4120-9930-BBF9B70BFD55}" type="datetimeFigureOut">
              <a:rPr lang="en-US" smtClean="0"/>
              <a:t>4/27/2025</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BF650742-B990-4BEB-9382-6005E06BC28B}" type="slidenum">
              <a:rPr lang="en-US" smtClean="0"/>
              <a:t>‹#›</a:t>
            </a:fld>
            <a:endParaRPr lang="en-US"/>
          </a:p>
        </p:txBody>
      </p:sp>
    </p:spTree>
    <p:extLst>
      <p:ext uri="{BB962C8B-B14F-4D97-AF65-F5344CB8AC3E}">
        <p14:creationId xmlns:p14="http://schemas.microsoft.com/office/powerpoint/2010/main" val="36934237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20544DF-DFA0-4120-9930-BBF9B70BFD55}" type="datetimeFigureOut">
              <a:rPr lang="en-US" smtClean="0"/>
              <a:t>4/27/2025</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BF650742-B990-4BEB-9382-6005E06BC28B}" type="slidenum">
              <a:rPr lang="en-US" smtClean="0"/>
              <a:t>‹#›</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1806309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C20544DF-DFA0-4120-9930-BBF9B70BFD55}" type="datetimeFigureOut">
              <a:rPr lang="en-US" smtClean="0"/>
              <a:t>4/27/2025</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F650742-B990-4BEB-9382-6005E06BC28B}" type="slidenum">
              <a:rPr lang="en-US" smtClean="0"/>
              <a:t>‹#›</a:t>
            </a:fld>
            <a:endParaRPr lang="en-US"/>
          </a:p>
        </p:txBody>
      </p:sp>
    </p:spTree>
    <p:extLst>
      <p:ext uri="{BB962C8B-B14F-4D97-AF65-F5344CB8AC3E}">
        <p14:creationId xmlns:p14="http://schemas.microsoft.com/office/powerpoint/2010/main" val="17881914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C20544DF-DFA0-4120-9930-BBF9B70BFD55}" type="datetimeFigureOut">
              <a:rPr lang="en-US" smtClean="0"/>
              <a:t>4/27/2025</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F650742-B990-4BEB-9382-6005E06BC28B}" type="slidenum">
              <a:rPr lang="en-US" smtClean="0"/>
              <a:t>‹#›</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7408103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C20544DF-DFA0-4120-9930-BBF9B70BFD55}" type="datetimeFigureOut">
              <a:rPr lang="en-US" smtClean="0"/>
              <a:t>4/27/2025</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F650742-B990-4BEB-9382-6005E06BC28B}" type="slidenum">
              <a:rPr lang="en-US" smtClean="0"/>
              <a:t>‹#›</a:t>
            </a:fld>
            <a:endParaRPr lang="en-US"/>
          </a:p>
        </p:txBody>
      </p:sp>
    </p:spTree>
    <p:extLst>
      <p:ext uri="{BB962C8B-B14F-4D97-AF65-F5344CB8AC3E}">
        <p14:creationId xmlns:p14="http://schemas.microsoft.com/office/powerpoint/2010/main" val="761708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20544DF-DFA0-4120-9930-BBF9B70BFD55}" type="datetimeFigureOut">
              <a:rPr lang="en-US" smtClean="0"/>
              <a:t>4/27/2025</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F650742-B990-4BEB-9382-6005E06BC28B}" type="slidenum">
              <a:rPr lang="en-US" smtClean="0"/>
              <a:t>‹#›</a:t>
            </a:fld>
            <a:endParaRPr lang="en-US"/>
          </a:p>
        </p:txBody>
      </p:sp>
    </p:spTree>
    <p:extLst>
      <p:ext uri="{BB962C8B-B14F-4D97-AF65-F5344CB8AC3E}">
        <p14:creationId xmlns:p14="http://schemas.microsoft.com/office/powerpoint/2010/main" val="39354628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20544DF-DFA0-4120-9930-BBF9B70BFD55}" type="datetimeFigureOut">
              <a:rPr lang="en-US" smtClean="0"/>
              <a:t>4/27/2025</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F650742-B990-4BEB-9382-6005E06BC28B}" type="slidenum">
              <a:rPr lang="en-US" smtClean="0"/>
              <a:t>‹#›</a:t>
            </a:fld>
            <a:endParaRPr lang="en-US"/>
          </a:p>
        </p:txBody>
      </p:sp>
    </p:spTree>
    <p:extLst>
      <p:ext uri="{BB962C8B-B14F-4D97-AF65-F5344CB8AC3E}">
        <p14:creationId xmlns:p14="http://schemas.microsoft.com/office/powerpoint/2010/main" val="40226464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20544DF-DFA0-4120-9930-BBF9B70BFD55}" type="datetimeFigureOut">
              <a:rPr lang="en-US" smtClean="0"/>
              <a:t>4/27/2025</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F650742-B990-4BEB-9382-6005E06BC28B}" type="slidenum">
              <a:rPr lang="en-US" smtClean="0"/>
              <a:t>‹#›</a:t>
            </a:fld>
            <a:endParaRPr lang="en-US"/>
          </a:p>
        </p:txBody>
      </p:sp>
    </p:spTree>
    <p:extLst>
      <p:ext uri="{BB962C8B-B14F-4D97-AF65-F5344CB8AC3E}">
        <p14:creationId xmlns:p14="http://schemas.microsoft.com/office/powerpoint/2010/main" val="33503824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20544DF-DFA0-4120-9930-BBF9B70BFD55}" type="datetimeFigureOut">
              <a:rPr lang="en-US" smtClean="0"/>
              <a:t>4/27/2025</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BF650742-B990-4BEB-9382-6005E06BC28B}" type="slidenum">
              <a:rPr lang="en-US" smtClean="0"/>
              <a:t>‹#›</a:t>
            </a:fld>
            <a:endParaRPr lang="en-US"/>
          </a:p>
        </p:txBody>
      </p:sp>
    </p:spTree>
    <p:extLst>
      <p:ext uri="{BB962C8B-B14F-4D97-AF65-F5344CB8AC3E}">
        <p14:creationId xmlns:p14="http://schemas.microsoft.com/office/powerpoint/2010/main" val="39679361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20544DF-DFA0-4120-9930-BBF9B70BFD55}" type="datetimeFigureOut">
              <a:rPr lang="en-US" smtClean="0"/>
              <a:t>4/27/2025</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BF650742-B990-4BEB-9382-6005E06BC28B}" type="slidenum">
              <a:rPr lang="en-US" smtClean="0"/>
              <a:t>‹#›</a:t>
            </a:fld>
            <a:endParaRPr lang="en-US"/>
          </a:p>
        </p:txBody>
      </p:sp>
    </p:spTree>
    <p:extLst>
      <p:ext uri="{BB962C8B-B14F-4D97-AF65-F5344CB8AC3E}">
        <p14:creationId xmlns:p14="http://schemas.microsoft.com/office/powerpoint/2010/main" val="11461553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20544DF-DFA0-4120-9930-BBF9B70BFD55}" type="datetimeFigureOut">
              <a:rPr lang="en-US" smtClean="0"/>
              <a:t>4/27/2025</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BF650742-B990-4BEB-9382-6005E06BC28B}" type="slidenum">
              <a:rPr lang="en-US" smtClean="0"/>
              <a:t>‹#›</a:t>
            </a:fld>
            <a:endParaRPr lang="en-US"/>
          </a:p>
        </p:txBody>
      </p:sp>
    </p:spTree>
    <p:extLst>
      <p:ext uri="{BB962C8B-B14F-4D97-AF65-F5344CB8AC3E}">
        <p14:creationId xmlns:p14="http://schemas.microsoft.com/office/powerpoint/2010/main" val="19297940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20544DF-DFA0-4120-9930-BBF9B70BFD55}" type="datetimeFigureOut">
              <a:rPr lang="en-US" smtClean="0"/>
              <a:t>4/27/2025</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BF650742-B990-4BEB-9382-6005E06BC28B}" type="slidenum">
              <a:rPr lang="en-US" smtClean="0"/>
              <a:t>‹#›</a:t>
            </a:fld>
            <a:endParaRPr lang="en-US"/>
          </a:p>
        </p:txBody>
      </p:sp>
    </p:spTree>
    <p:extLst>
      <p:ext uri="{BB962C8B-B14F-4D97-AF65-F5344CB8AC3E}">
        <p14:creationId xmlns:p14="http://schemas.microsoft.com/office/powerpoint/2010/main" val="20422780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0544DF-DFA0-4120-9930-BBF9B70BFD55}" type="datetimeFigureOut">
              <a:rPr lang="en-US" smtClean="0"/>
              <a:t>4/27/2025</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BF650742-B990-4BEB-9382-6005E06BC28B}" type="slidenum">
              <a:rPr lang="en-US" smtClean="0"/>
              <a:t>‹#›</a:t>
            </a:fld>
            <a:endParaRPr lang="en-US"/>
          </a:p>
        </p:txBody>
      </p:sp>
    </p:spTree>
    <p:extLst>
      <p:ext uri="{BB962C8B-B14F-4D97-AF65-F5344CB8AC3E}">
        <p14:creationId xmlns:p14="http://schemas.microsoft.com/office/powerpoint/2010/main" val="29313629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0544DF-DFA0-4120-9930-BBF9B70BFD55}" type="datetimeFigureOut">
              <a:rPr lang="en-US" smtClean="0"/>
              <a:t>4/27/2025</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BF650742-B990-4BEB-9382-6005E06BC28B}" type="slidenum">
              <a:rPr lang="en-US" smtClean="0"/>
              <a:t>‹#›</a:t>
            </a:fld>
            <a:endParaRPr lang="en-US"/>
          </a:p>
        </p:txBody>
      </p:sp>
    </p:spTree>
    <p:extLst>
      <p:ext uri="{BB962C8B-B14F-4D97-AF65-F5344CB8AC3E}">
        <p14:creationId xmlns:p14="http://schemas.microsoft.com/office/powerpoint/2010/main" val="4550937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0544DF-DFA0-4120-9930-BBF9B70BFD55}" type="datetimeFigureOut">
              <a:rPr lang="en-US" smtClean="0"/>
              <a:t>4/27/2025</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F650742-B990-4BEB-9382-6005E06BC28B}" type="slidenum">
              <a:rPr lang="en-US" smtClean="0"/>
              <a:t>‹#›</a:t>
            </a:fld>
            <a:endParaRPr lang="en-US"/>
          </a:p>
        </p:txBody>
      </p:sp>
    </p:spTree>
    <p:extLst>
      <p:ext uri="{BB962C8B-B14F-4D97-AF65-F5344CB8AC3E}">
        <p14:creationId xmlns:p14="http://schemas.microsoft.com/office/powerpoint/2010/main" val="21497963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C20544DF-DFA0-4120-9930-BBF9B70BFD55}" type="datetimeFigureOut">
              <a:rPr lang="en-US" smtClean="0"/>
              <a:t>4/27/2025</a:t>
            </a:fld>
            <a:endParaRPr 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BF650742-B990-4BEB-9382-6005E06BC28B}" type="slidenum">
              <a:rPr lang="en-US" smtClean="0"/>
              <a:t>‹#›</a:t>
            </a:fld>
            <a:endParaRPr lang="en-US"/>
          </a:p>
        </p:txBody>
      </p:sp>
    </p:spTree>
    <p:extLst>
      <p:ext uri="{BB962C8B-B14F-4D97-AF65-F5344CB8AC3E}">
        <p14:creationId xmlns:p14="http://schemas.microsoft.com/office/powerpoint/2010/main" val="3782352964"/>
      </p:ext>
    </p:extLst>
  </p:cSld>
  <p:clrMap bg1="lt1" tx1="dk1" bg2="lt2" tx2="dk2" accent1="accent1" accent2="accent2" accent3="accent3" accent4="accent4" accent5="accent5" accent6="accent6" hlink="hlink" folHlink="folHlink"/>
  <p:sldLayoutIdLst>
    <p:sldLayoutId id="2147483914" r:id="rId1"/>
    <p:sldLayoutId id="2147483915" r:id="rId2"/>
    <p:sldLayoutId id="2147483916" r:id="rId3"/>
    <p:sldLayoutId id="2147483917" r:id="rId4"/>
    <p:sldLayoutId id="2147483918" r:id="rId5"/>
    <p:sldLayoutId id="2147483919" r:id="rId6"/>
    <p:sldLayoutId id="2147483920" r:id="rId7"/>
    <p:sldLayoutId id="2147483921" r:id="rId8"/>
    <p:sldLayoutId id="2147483922" r:id="rId9"/>
    <p:sldLayoutId id="2147483923" r:id="rId10"/>
    <p:sldLayoutId id="2147483924" r:id="rId11"/>
    <p:sldLayoutId id="2147483925" r:id="rId12"/>
    <p:sldLayoutId id="2147483926" r:id="rId13"/>
    <p:sldLayoutId id="2147483927" r:id="rId14"/>
    <p:sldLayoutId id="2147483928" r:id="rId15"/>
    <p:sldLayoutId id="2147483929"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01236" y="1068977"/>
            <a:ext cx="8915399" cy="2262781"/>
          </a:xfrm>
        </p:spPr>
        <p:txBody>
          <a:bodyPr/>
          <a:lstStyle/>
          <a:p>
            <a:r>
              <a:rPr lang="fa-IR" dirty="0" smtClean="0">
                <a:cs typeface="B Titr" panose="00000700000000000000" pitchFamily="2" charset="-78"/>
              </a:rPr>
              <a:t>مدیریت اخبار خودکشی در رسانه</a:t>
            </a:r>
            <a:endParaRPr lang="en-US" dirty="0">
              <a:cs typeface="B Titr" panose="00000700000000000000" pitchFamily="2" charset="-78"/>
            </a:endParaRPr>
          </a:p>
        </p:txBody>
      </p:sp>
      <p:sp>
        <p:nvSpPr>
          <p:cNvPr id="3" name="Subtitle 2"/>
          <p:cNvSpPr>
            <a:spLocks noGrp="1"/>
          </p:cNvSpPr>
          <p:nvPr>
            <p:ph type="subTitle" idx="1"/>
          </p:nvPr>
        </p:nvSpPr>
        <p:spPr/>
        <p:txBody>
          <a:bodyPr/>
          <a:lstStyle/>
          <a:p>
            <a:pPr algn="ctr"/>
            <a:r>
              <a:rPr lang="fa-IR" b="1" dirty="0" smtClean="0">
                <a:cs typeface="B Nazanin" panose="00000400000000000000" pitchFamily="2" charset="-78"/>
              </a:rPr>
              <a:t>گروه سلامت روانی- اجتماعی و اعتیاد</a:t>
            </a:r>
          </a:p>
          <a:p>
            <a:pPr algn="ctr"/>
            <a:r>
              <a:rPr lang="fa-IR" b="1" dirty="0" smtClean="0">
                <a:cs typeface="B Nazanin" panose="00000400000000000000" pitchFamily="2" charset="-78"/>
              </a:rPr>
              <a:t>بهار1404</a:t>
            </a:r>
            <a:endParaRPr lang="en-US" b="1" dirty="0">
              <a:cs typeface="B Nazanin" panose="00000400000000000000" pitchFamily="2" charset="-78"/>
            </a:endParaRPr>
          </a:p>
        </p:txBody>
      </p:sp>
    </p:spTree>
    <p:extLst>
      <p:ext uri="{BB962C8B-B14F-4D97-AF65-F5344CB8AC3E}">
        <p14:creationId xmlns:p14="http://schemas.microsoft.com/office/powerpoint/2010/main" val="2203023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419497" y="470263"/>
            <a:ext cx="10085115" cy="5440959"/>
          </a:xfrm>
        </p:spPr>
        <p:txBody>
          <a:bodyPr/>
          <a:lstStyle/>
          <a:p>
            <a:endParaRPr lang="fa-IR" dirty="0" smtClean="0"/>
          </a:p>
          <a:p>
            <a:pPr algn="r" rtl="1"/>
            <a:endParaRPr lang="fa-IR" dirty="0" smtClean="0"/>
          </a:p>
          <a:p>
            <a:pPr algn="r" rtl="1"/>
            <a:r>
              <a:rPr lang="fa-IR" sz="2000" dirty="0">
                <a:cs typeface="B Nazanin" panose="00000400000000000000" pitchFamily="2" charset="-78"/>
              </a:rPr>
              <a:t>در انتخاب تیترها و عناوین خبرها سعی می شود با برجسته کردن وجه خاصی از خبر توجه خوانندگان جلب شود. در تیتر اخبار باید از استفاده از </a:t>
            </a:r>
            <a:r>
              <a:rPr lang="fa-IR" sz="2000" dirty="0" smtClean="0">
                <a:cs typeface="B Nazanin" panose="00000400000000000000" pitchFamily="2" charset="-78"/>
              </a:rPr>
              <a:t>اصطلاح «</a:t>
            </a:r>
            <a:r>
              <a:rPr lang="fa-IR" sz="2000" dirty="0">
                <a:cs typeface="B Nazanin" panose="00000400000000000000" pitchFamily="2" charset="-78"/>
              </a:rPr>
              <a:t>خودکشی</a:t>
            </a:r>
            <a:r>
              <a:rPr lang="fa-IR" sz="2000" dirty="0" smtClean="0">
                <a:cs typeface="B Nazanin" panose="00000400000000000000" pitchFamily="2" charset="-78"/>
              </a:rPr>
              <a:t>» و </a:t>
            </a:r>
            <a:r>
              <a:rPr lang="fa-IR" sz="2000" dirty="0">
                <a:cs typeface="B Nazanin" panose="00000400000000000000" pitchFamily="2" charset="-78"/>
              </a:rPr>
              <a:t>همچنین اشاره ی صریح به روش یا محل خودکشی اجتناب کرد. اگر تیتر گزارش را سایر دستاندرکاران رسانه، به جز افرادی که روی متن اصلی کار می کنند، می نویسند، </a:t>
            </a:r>
            <a:r>
              <a:rPr lang="fa-IR" sz="2000" dirty="0" smtClean="0">
                <a:cs typeface="B Nazanin" panose="00000400000000000000" pitchFamily="2" charset="-78"/>
              </a:rPr>
              <a:t>نویسنده ی </a:t>
            </a:r>
            <a:r>
              <a:rPr lang="fa-IR" sz="2000" dirty="0">
                <a:cs typeface="B Nazanin" panose="00000400000000000000" pitchFamily="2" charset="-78"/>
              </a:rPr>
              <a:t>متن اصلی باید با </a:t>
            </a:r>
            <a:r>
              <a:rPr lang="fa-IR" sz="2000" dirty="0" smtClean="0">
                <a:cs typeface="B Nazanin" panose="00000400000000000000" pitchFamily="2" charset="-78"/>
              </a:rPr>
              <a:t>نویسنده ی </a:t>
            </a:r>
            <a:r>
              <a:rPr lang="fa-IR" sz="2000" dirty="0">
                <a:cs typeface="B Nazanin" panose="00000400000000000000" pitchFamily="2" charset="-78"/>
              </a:rPr>
              <a:t>عنوان همکاری و از انتخاب تیتر مناسب اطمینان حاصل کند. </a:t>
            </a:r>
            <a:endParaRPr lang="fa-IR" sz="2000" dirty="0" smtClean="0">
              <a:cs typeface="B Nazanin" panose="00000400000000000000" pitchFamily="2" charset="-78"/>
            </a:endParaRPr>
          </a:p>
          <a:p>
            <a:pPr marL="0" indent="0" algn="r" rtl="1">
              <a:buNone/>
            </a:pPr>
            <a:endParaRPr lang="fa-IR" sz="2000" dirty="0" smtClean="0">
              <a:cs typeface="B Nazanin" panose="00000400000000000000" pitchFamily="2" charset="-78"/>
            </a:endParaRPr>
          </a:p>
          <a:p>
            <a:pPr marL="0" indent="0" algn="r" rtl="1">
              <a:buNone/>
            </a:pPr>
            <a:r>
              <a:rPr lang="fa-IR" sz="2000" dirty="0" smtClean="0">
                <a:cs typeface="B Nazanin" panose="00000400000000000000" pitchFamily="2" charset="-78"/>
              </a:rPr>
              <a:t>باید </a:t>
            </a:r>
            <a:r>
              <a:rPr lang="fa-IR" sz="2000" dirty="0">
                <a:cs typeface="B Nazanin" panose="00000400000000000000" pitchFamily="2" charset="-78"/>
              </a:rPr>
              <a:t>از توصیف جزئیات </a:t>
            </a:r>
            <a:r>
              <a:rPr lang="fa-IR" sz="2000" dirty="0" smtClean="0">
                <a:cs typeface="B Nazanin" panose="00000400000000000000" pitchFamily="2" charset="-78"/>
              </a:rPr>
              <a:t>ویا </a:t>
            </a:r>
            <a:r>
              <a:rPr lang="fa-IR" sz="2000" dirty="0">
                <a:cs typeface="B Nazanin" panose="00000400000000000000" pitchFamily="2" charset="-78"/>
              </a:rPr>
              <a:t>بحث درباره ی روش مورد استفاده برای خودکشی اجتناب کرد، زیرا این موضوع احتمال آن را افزایش می دهد که فرد </a:t>
            </a:r>
            <a:r>
              <a:rPr lang="fa-IR" sz="2000" dirty="0" smtClean="0">
                <a:cs typeface="B Nazanin" panose="00000400000000000000" pitchFamily="2" charset="-78"/>
              </a:rPr>
              <a:t>آسیب پذیر </a:t>
            </a:r>
            <a:r>
              <a:rPr lang="fa-IR" sz="2000" dirty="0">
                <a:cs typeface="B Nazanin" panose="00000400000000000000" pitchFamily="2" charset="-78"/>
              </a:rPr>
              <a:t>از این عمل الگوبرداری کند . برای مثال در گزارش مصرف بیش از حد دارو ذکر جزئیات نام شیمیایی یا نام تجاری دارو، مقدار یا ترکیب دارویی به کاررفته یا نحوه ی </a:t>
            </a:r>
            <a:r>
              <a:rPr lang="fa-IR" sz="2000" dirty="0" smtClean="0">
                <a:cs typeface="B Nazanin" panose="00000400000000000000" pitchFamily="2" charset="-78"/>
              </a:rPr>
              <a:t>تهیه ی </a:t>
            </a:r>
            <a:r>
              <a:rPr lang="fa-IR" sz="2000" dirty="0">
                <a:cs typeface="B Nazanin" panose="00000400000000000000" pitchFamily="2" charset="-78"/>
              </a:rPr>
              <a:t>آنها ممکن است </a:t>
            </a:r>
            <a:r>
              <a:rPr lang="fa-IR" sz="2000" dirty="0" smtClean="0">
                <a:cs typeface="B Nazanin" panose="00000400000000000000" pitchFamily="2" charset="-78"/>
              </a:rPr>
              <a:t>آسیب رسان </a:t>
            </a:r>
            <a:r>
              <a:rPr lang="fa-IR" sz="2000" dirty="0">
                <a:cs typeface="B Nazanin" panose="00000400000000000000" pitchFamily="2" charset="-78"/>
              </a:rPr>
              <a:t>باشد. همچنین باید در گزارش مواردی که روش خودکشی غیرمعمول یا ابتکاری بوده احتیاط کرد. زیرا هرچند ممکن است استفاده از روش غیرمعمول ارزش خبری خودکشی را بیشتر کند، ممکن است افراد دیگر را نیز به استفاده از این روش ترغیب کند. کاربرد روش های جدید خودکشی ممکن است به راحتی از طریق انتشار گزارش های احساسی </a:t>
            </a:r>
            <a:r>
              <a:rPr lang="fa-IR" sz="2000" dirty="0" smtClean="0">
                <a:cs typeface="B Nazanin" panose="00000400000000000000" pitchFamily="2" charset="-78"/>
              </a:rPr>
              <a:t>رسانه ای </a:t>
            </a:r>
            <a:r>
              <a:rPr lang="fa-IR" sz="2000" dirty="0">
                <a:cs typeface="B Nazanin" panose="00000400000000000000" pitchFamily="2" charset="-78"/>
              </a:rPr>
              <a:t>-از طریق رسانه های اجتماعی- تسریع شود</a:t>
            </a:r>
            <a:r>
              <a:rPr lang="fa-IR" sz="2000" dirty="0"/>
              <a:t>.</a:t>
            </a:r>
            <a:endParaRPr lang="en-US" sz="2000" dirty="0">
              <a:cs typeface="B Nazanin" panose="00000400000000000000" pitchFamily="2" charset="-78"/>
            </a:endParaRPr>
          </a:p>
        </p:txBody>
      </p:sp>
      <p:pic>
        <p:nvPicPr>
          <p:cNvPr id="9" name="Picture 8"/>
          <p:cNvPicPr>
            <a:picLocks noChangeAspect="1"/>
          </p:cNvPicPr>
          <p:nvPr/>
        </p:nvPicPr>
        <p:blipFill>
          <a:blip r:embed="rId2"/>
          <a:stretch>
            <a:fillRect/>
          </a:stretch>
        </p:blipFill>
        <p:spPr>
          <a:xfrm>
            <a:off x="3263945" y="603613"/>
            <a:ext cx="6238875" cy="495300"/>
          </a:xfrm>
          <a:prstGeom prst="rect">
            <a:avLst/>
          </a:prstGeom>
        </p:spPr>
      </p:pic>
      <p:pic>
        <p:nvPicPr>
          <p:cNvPr id="10" name="Picture 9"/>
          <p:cNvPicPr>
            <a:picLocks noChangeAspect="1"/>
          </p:cNvPicPr>
          <p:nvPr/>
        </p:nvPicPr>
        <p:blipFill>
          <a:blip r:embed="rId3"/>
          <a:stretch>
            <a:fillRect/>
          </a:stretch>
        </p:blipFill>
        <p:spPr>
          <a:xfrm>
            <a:off x="3395004" y="2643868"/>
            <a:ext cx="6134100" cy="438150"/>
          </a:xfrm>
          <a:prstGeom prst="rect">
            <a:avLst/>
          </a:prstGeom>
        </p:spPr>
      </p:pic>
    </p:spTree>
    <p:extLst>
      <p:ext uri="{BB962C8B-B14F-4D97-AF65-F5344CB8AC3E}">
        <p14:creationId xmlns:p14="http://schemas.microsoft.com/office/powerpoint/2010/main" val="31680553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212" y="496389"/>
            <a:ext cx="8915400" cy="5414833"/>
          </a:xfrm>
        </p:spPr>
        <p:txBody>
          <a:bodyPr>
            <a:normAutofit/>
          </a:bodyPr>
          <a:lstStyle/>
          <a:p>
            <a:pPr algn="just" rtl="1"/>
            <a:r>
              <a:rPr lang="fa-IR" sz="2000" dirty="0">
                <a:cs typeface="B Nazanin" panose="00000400000000000000" pitchFamily="2" charset="-78"/>
              </a:rPr>
              <a:t>گاهی اوقات ممکن است یک مکان به نام </a:t>
            </a:r>
            <a:r>
              <a:rPr lang="fa-IR" sz="2000" dirty="0" smtClean="0">
                <a:cs typeface="B Nazanin" panose="00000400000000000000" pitchFamily="2" charset="-78"/>
              </a:rPr>
              <a:t>مکانی </a:t>
            </a:r>
            <a:r>
              <a:rPr lang="fa-IR" sz="2000" dirty="0">
                <a:cs typeface="B Nazanin" panose="00000400000000000000" pitchFamily="2" charset="-78"/>
              </a:rPr>
              <a:t>برای </a:t>
            </a:r>
            <a:r>
              <a:rPr lang="fa-IR" sz="2000" dirty="0" smtClean="0">
                <a:cs typeface="B Nazanin" panose="00000400000000000000" pitchFamily="2" charset="-78"/>
              </a:rPr>
              <a:t>«</a:t>
            </a:r>
            <a:r>
              <a:rPr lang="fa-IR" sz="2000" dirty="0">
                <a:cs typeface="B Nazanin" panose="00000400000000000000" pitchFamily="2" charset="-78"/>
              </a:rPr>
              <a:t>خودکشی</a:t>
            </a:r>
            <a:r>
              <a:rPr lang="fa-IR" sz="2000" dirty="0" smtClean="0">
                <a:cs typeface="B Nazanin" panose="00000400000000000000" pitchFamily="2" charset="-78"/>
              </a:rPr>
              <a:t>» شهرت </a:t>
            </a:r>
            <a:r>
              <a:rPr lang="fa-IR" sz="2000" dirty="0">
                <a:cs typeface="B Nazanin" panose="00000400000000000000" pitchFamily="2" charset="-78"/>
              </a:rPr>
              <a:t>پیدا کند؛ </a:t>
            </a:r>
            <a:r>
              <a:rPr lang="fa-IR" sz="2000" dirty="0" smtClean="0">
                <a:cs typeface="B Nazanin" panose="00000400000000000000" pitchFamily="2" charset="-78"/>
              </a:rPr>
              <a:t>مثلا </a:t>
            </a:r>
            <a:r>
              <a:rPr lang="fa-IR" sz="2000" dirty="0">
                <a:cs typeface="B Nazanin" panose="00000400000000000000" pitchFamily="2" charset="-78"/>
              </a:rPr>
              <a:t>پل یا ساختمانی بلند، پرتگاه یا ایستگاه راه آهن یا تردد در محلی که </a:t>
            </a:r>
            <a:r>
              <a:rPr lang="fa-IR" sz="2000" dirty="0" smtClean="0">
                <a:cs typeface="B Nazanin" panose="00000400000000000000" pitchFamily="2" charset="-78"/>
              </a:rPr>
              <a:t>قبلا </a:t>
            </a:r>
            <a:r>
              <a:rPr lang="fa-IR" sz="2000" dirty="0">
                <a:cs typeface="B Nazanin" panose="00000400000000000000" pitchFamily="2" charset="-78"/>
              </a:rPr>
              <a:t>مواردی از خودکشی در آن رخ داده است. اصحاب رسانه باید دقت کنند که چنین مکانهایی را تبلیغ نکنند. برای مثال از ادبیات </a:t>
            </a:r>
            <a:r>
              <a:rPr lang="fa-IR" sz="2000" dirty="0" smtClean="0">
                <a:cs typeface="B Nazanin" panose="00000400000000000000" pitchFamily="2" charset="-78"/>
              </a:rPr>
              <a:t>حساسیت برانگیز </a:t>
            </a:r>
            <a:r>
              <a:rPr lang="fa-IR" sz="2000" dirty="0">
                <a:cs typeface="B Nazanin" panose="00000400000000000000" pitchFamily="2" charset="-78"/>
              </a:rPr>
              <a:t>برای توصیف این مکان ها استفاده نکنند یا مکرر به ذکر تعداد خودکشی های رخ داده در آن مکان اشاره نکنند.</a:t>
            </a:r>
          </a:p>
          <a:p>
            <a:pPr algn="just" rtl="1"/>
            <a:r>
              <a:rPr lang="fa-IR" sz="2000" dirty="0">
                <a:cs typeface="B Nazanin" panose="00000400000000000000" pitchFamily="2" charset="-78"/>
              </a:rPr>
              <a:t>به همین ترتیب باید در گزارش موارد خودکشی و اقدام به خودکشی در محیط های آموزشی یا مؤسسات ویژ ه برای گروه های آسیب پذیر </a:t>
            </a:r>
            <a:r>
              <a:rPr lang="fa-IR" sz="2000" dirty="0" smtClean="0">
                <a:cs typeface="B Nazanin" panose="00000400000000000000" pitchFamily="2" charset="-78"/>
              </a:rPr>
              <a:t>(مانند </a:t>
            </a:r>
            <a:r>
              <a:rPr lang="fa-IR" sz="2000" dirty="0">
                <a:cs typeface="B Nazanin" panose="00000400000000000000" pitchFamily="2" charset="-78"/>
              </a:rPr>
              <a:t>زندانها، مراکز و بیمارستانهای </a:t>
            </a:r>
            <a:r>
              <a:rPr lang="fa-IR" sz="2000" dirty="0" smtClean="0">
                <a:cs typeface="B Nazanin" panose="00000400000000000000" pitchFamily="2" charset="-78"/>
              </a:rPr>
              <a:t>روانپزشکی) </a:t>
            </a:r>
            <a:r>
              <a:rPr lang="fa-IR" sz="2000" dirty="0">
                <a:cs typeface="B Nazanin" panose="00000400000000000000" pitchFamily="2" charset="-78"/>
              </a:rPr>
              <a:t>احتیاط شود</a:t>
            </a:r>
            <a:r>
              <a:rPr lang="fa-IR" sz="2000" dirty="0" smtClean="0">
                <a:cs typeface="B Nazanin" panose="00000400000000000000" pitchFamily="2" charset="-78"/>
              </a:rPr>
              <a:t>.</a:t>
            </a:r>
          </a:p>
          <a:p>
            <a:pPr marL="0" indent="0" algn="just" rtl="1">
              <a:buNone/>
            </a:pPr>
            <a:endParaRPr lang="fa-IR" sz="2000" dirty="0" smtClean="0">
              <a:cs typeface="B Nazanin" panose="00000400000000000000" pitchFamily="2" charset="-78"/>
            </a:endParaRPr>
          </a:p>
          <a:p>
            <a:pPr marL="0" indent="0" algn="just" rtl="1">
              <a:buNone/>
            </a:pPr>
            <a:endParaRPr lang="fa-IR" sz="2000" dirty="0">
              <a:cs typeface="B Nazanin" panose="00000400000000000000" pitchFamily="2" charset="-78"/>
            </a:endParaRPr>
          </a:p>
          <a:p>
            <a:pPr marL="0" indent="0" algn="just" rtl="1">
              <a:buNone/>
            </a:pPr>
            <a:r>
              <a:rPr lang="fa-IR" sz="2000" dirty="0">
                <a:cs typeface="B Nazanin" panose="00000400000000000000" pitchFamily="2" charset="-78"/>
              </a:rPr>
              <a:t>نامه های قبل از خودکشی، متن آخرین پیامک ها، چت ها و پست های شبکه های اجتماعی، حتی اگر عمومی شده باشد، نباید توسط اصحاب رسانه منتشر یا پخش شود. گزارش نمودن جزئیات یک نامه قبل از خودکشی می تواند ناخواسته خودکشی را زیبا و باشکوه جلوه دهد و خطر همذات پنداری افراد مستعد را با فرد اقدام کننده به خودکش یافزایش دهد، ضمن اینکه می تواند برای خانواده و دوستان فرد ناراحت کننده باشد</a:t>
            </a:r>
            <a:endParaRPr lang="en-US" sz="2000" dirty="0">
              <a:cs typeface="B Nazanin" panose="00000400000000000000" pitchFamily="2" charset="-78"/>
            </a:endParaRPr>
          </a:p>
        </p:txBody>
      </p:sp>
      <p:pic>
        <p:nvPicPr>
          <p:cNvPr id="4" name="Picture 3"/>
          <p:cNvPicPr>
            <a:picLocks noChangeAspect="1"/>
          </p:cNvPicPr>
          <p:nvPr/>
        </p:nvPicPr>
        <p:blipFill>
          <a:blip r:embed="rId3"/>
          <a:stretch>
            <a:fillRect/>
          </a:stretch>
        </p:blipFill>
        <p:spPr>
          <a:xfrm>
            <a:off x="3619908" y="2679930"/>
            <a:ext cx="6467475" cy="523875"/>
          </a:xfrm>
          <a:prstGeom prst="rect">
            <a:avLst/>
          </a:prstGeom>
        </p:spPr>
      </p:pic>
    </p:spTree>
    <p:extLst>
      <p:ext uri="{BB962C8B-B14F-4D97-AF65-F5344CB8AC3E}">
        <p14:creationId xmlns:p14="http://schemas.microsoft.com/office/powerpoint/2010/main" val="28424345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94263" y="731520"/>
            <a:ext cx="9510349" cy="5179702"/>
          </a:xfrm>
        </p:spPr>
        <p:txBody>
          <a:bodyPr>
            <a:normAutofit lnSpcReduction="10000"/>
          </a:bodyPr>
          <a:lstStyle/>
          <a:p>
            <a:endParaRPr lang="fa-IR" dirty="0" smtClean="0"/>
          </a:p>
          <a:p>
            <a:pPr algn="just" rtl="1"/>
            <a:r>
              <a:rPr lang="fa-IR" sz="2000" dirty="0">
                <a:cs typeface="B Nazanin" panose="00000400000000000000" pitchFamily="2" charset="-78"/>
              </a:rPr>
              <a:t>این که </a:t>
            </a:r>
            <a:r>
              <a:rPr lang="fa-IR" sz="2000" dirty="0" smtClean="0">
                <a:cs typeface="B Nazanin" panose="00000400000000000000" pitchFamily="2" charset="-78"/>
              </a:rPr>
              <a:t>بگوییم </a:t>
            </a:r>
            <a:r>
              <a:rPr lang="fa-IR" sz="2000" dirty="0">
                <a:cs typeface="B Nazanin" panose="00000400000000000000" pitchFamily="2" charset="-78"/>
              </a:rPr>
              <a:t>یک عامل به تنهایی باعث خودکشی یک فرد شده است، صحیح نمی باشد. همیشه عوامل زیادی دست به دست هم می دهند تا فرد دست به خودکشی بزند. این عوامل انباشته به طور همزمان در یک فرد کنار هم قرار می گیرند. هر خودکشی در </a:t>
            </a:r>
            <a:r>
              <a:rPr lang="fa-IR" sz="2000" dirty="0" smtClean="0">
                <a:cs typeface="B Nazanin" panose="00000400000000000000" pitchFamily="2" charset="-78"/>
              </a:rPr>
              <a:t>یک  </a:t>
            </a:r>
            <a:r>
              <a:rPr lang="fa-IR" sz="2000" dirty="0">
                <a:cs typeface="B Nazanin" panose="00000400000000000000" pitchFamily="2" charset="-78"/>
              </a:rPr>
              <a:t>مجموعه پیچیده و منحصر به فرد از شرایط شخصی رخ می دهد. برجسته کردن </a:t>
            </a:r>
            <a:r>
              <a:rPr lang="fa-IR" sz="2000" dirty="0" smtClean="0">
                <a:cs typeface="B Nazanin" panose="00000400000000000000" pitchFamily="2" charset="-78"/>
              </a:rPr>
              <a:t>دلایل ساده </a:t>
            </a:r>
            <a:r>
              <a:rPr lang="fa-IR" sz="2000" dirty="0">
                <a:cs typeface="B Nazanin" panose="00000400000000000000" pitchFamily="2" charset="-78"/>
              </a:rPr>
              <a:t>برای خودکشی، میزان </a:t>
            </a:r>
            <a:r>
              <a:rPr lang="fa-IR" sz="2000" dirty="0" smtClean="0">
                <a:cs typeface="B Nazanin" panose="00000400000000000000" pitchFamily="2" charset="-78"/>
              </a:rPr>
              <a:t>آسیب </a:t>
            </a:r>
            <a:r>
              <a:rPr lang="fa-IR" sz="2000" dirty="0" smtClean="0">
                <a:cs typeface="B Nazanin" panose="00000400000000000000" pitchFamily="2" charset="-78"/>
              </a:rPr>
              <a:t>پذیری </a:t>
            </a:r>
            <a:r>
              <a:rPr lang="fa-IR" sz="2000" dirty="0">
                <a:cs typeface="B Nazanin" panose="00000400000000000000" pitchFamily="2" charset="-78"/>
              </a:rPr>
              <a:t>افراد را افزایش می دهد . افراد با تجارب مشابه ممکن است با </a:t>
            </a:r>
            <a:r>
              <a:rPr lang="fa-IR" sz="2000" dirty="0" smtClean="0">
                <a:cs typeface="B Nazanin" panose="00000400000000000000" pitchFamily="2" charset="-78"/>
              </a:rPr>
              <a:t>فردی </a:t>
            </a:r>
            <a:r>
              <a:rPr lang="fa-IR" sz="2000" dirty="0">
                <a:cs typeface="B Nazanin" panose="00000400000000000000" pitchFamily="2" charset="-78"/>
              </a:rPr>
              <a:t>که خودکشی کرده است هم ذات پنداری کنند و این به نوبه خود افکار خودکشی را در آنها افزایش دهد.</a:t>
            </a:r>
          </a:p>
          <a:p>
            <a:pPr algn="just" rtl="1"/>
            <a:r>
              <a:rPr lang="fa-IR" sz="2000" dirty="0">
                <a:cs typeface="B Nazanin" panose="00000400000000000000" pitchFamily="2" charset="-78"/>
              </a:rPr>
              <a:t>در گزارش خودکشی، نباید از عکس، فیلم یا معرفی لینک </a:t>
            </a:r>
            <a:r>
              <a:rPr lang="fa-IR" sz="2000" dirty="0" smtClean="0">
                <a:cs typeface="B Nazanin" panose="00000400000000000000" pitchFamily="2" charset="-78"/>
              </a:rPr>
              <a:t>رسانه های </a:t>
            </a:r>
            <a:r>
              <a:rPr lang="fa-IR" sz="2000" dirty="0">
                <a:cs typeface="B Nazanin" panose="00000400000000000000" pitchFamily="2" charset="-78"/>
              </a:rPr>
              <a:t>اجتماعی که حاوی </a:t>
            </a:r>
            <a:r>
              <a:rPr lang="fa-IR" sz="2000" dirty="0" smtClean="0">
                <a:cs typeface="B Nazanin" panose="00000400000000000000" pitchFamily="2" charset="-78"/>
              </a:rPr>
              <a:t>اطلاعات </a:t>
            </a:r>
            <a:r>
              <a:rPr lang="fa-IR" sz="2000" dirty="0">
                <a:cs typeface="B Nazanin" panose="00000400000000000000" pitchFamily="2" charset="-78"/>
              </a:rPr>
              <a:t>مربوط به صحنه ی خودکشی هستند استفاده کرد، به ویژه اگر به جزئیات محل یا روش خودکشی اشاراتی داشته باشند. </a:t>
            </a:r>
            <a:r>
              <a:rPr lang="fa-IR" sz="2000" dirty="0" smtClean="0">
                <a:cs typeface="B Nazanin" panose="00000400000000000000" pitchFamily="2" charset="-78"/>
              </a:rPr>
              <a:t>علاوه </a:t>
            </a:r>
            <a:r>
              <a:rPr lang="fa-IR" sz="2000" dirty="0">
                <a:cs typeface="B Nazanin" panose="00000400000000000000" pitchFamily="2" charset="-78"/>
              </a:rPr>
              <a:t>بر این، باید در انتشار تصاویر شخصی که بر اثر خودکشی جان خود را از دست داده بسیار احتیاط کرد. استفاده از تصویر باید منوط به کسب </a:t>
            </a:r>
            <a:r>
              <a:rPr lang="fa-IR" sz="2000" dirty="0" smtClean="0">
                <a:cs typeface="B Nazanin" panose="00000400000000000000" pitchFamily="2" charset="-78"/>
              </a:rPr>
              <a:t>اجازه ی </a:t>
            </a:r>
            <a:r>
              <a:rPr lang="fa-IR" sz="2000" dirty="0">
                <a:cs typeface="B Nazanin" panose="00000400000000000000" pitchFamily="2" charset="-78"/>
              </a:rPr>
              <a:t>مستقیم از اعضای خانواده باشد . این تصاویر نباید برجسته شوند یا با تجلیل از فرد یا عمل خودکشی همراه باشند. تحقیقات نشان می دهند که تصاویر مرتبط با عمل خودکشی ممکن است در آینده در شرایطی -از جمله در جریان بحران های شخصی- دوباره در خوانندگان آسیب پذیر فعال و محرک رفتار خودکشی در آنها شوند</a:t>
            </a:r>
            <a:r>
              <a:rPr lang="fa-IR" sz="2000" dirty="0" smtClean="0">
                <a:cs typeface="B Nazanin" panose="00000400000000000000" pitchFamily="2" charset="-78"/>
              </a:rPr>
              <a:t>.</a:t>
            </a:r>
          </a:p>
          <a:p>
            <a:pPr algn="just" rtl="1"/>
            <a:r>
              <a:rPr lang="fa-IR" sz="2000" dirty="0">
                <a:cs typeface="B Nazanin" panose="00000400000000000000" pitchFamily="2" charset="-78"/>
              </a:rPr>
              <a:t>توصیه می شود در تهیه ی محتوا و تصویرهای مورداستفاده در آن هماهنگی های </a:t>
            </a:r>
            <a:r>
              <a:rPr lang="fa-IR" sz="2000" dirty="0" smtClean="0">
                <a:cs typeface="B Nazanin" panose="00000400000000000000" pitchFamily="2" charset="-78"/>
              </a:rPr>
              <a:t>لازم </a:t>
            </a:r>
            <a:r>
              <a:rPr lang="fa-IR" sz="2000" dirty="0">
                <a:cs typeface="B Nazanin" panose="00000400000000000000" pitchFamily="2" charset="-78"/>
              </a:rPr>
              <a:t>انجام شود، زیرا گاهی افراد متفاوتی مسئول تهیه ی متن و تصاویر هستند. یادداشت خودکشی، آخرین پیامک ها، پستهای شبکه های اجتماعی و ایمیل های فرد متوفی نباید منتشر شوند.</a:t>
            </a:r>
            <a:endParaRPr lang="en-US" sz="2000" dirty="0">
              <a:cs typeface="B Nazanin" panose="00000400000000000000" pitchFamily="2" charset="-78"/>
            </a:endParaRPr>
          </a:p>
        </p:txBody>
      </p:sp>
    </p:spTree>
    <p:extLst>
      <p:ext uri="{BB962C8B-B14F-4D97-AF65-F5344CB8AC3E}">
        <p14:creationId xmlns:p14="http://schemas.microsoft.com/office/powerpoint/2010/main" val="31863802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715589" y="261257"/>
            <a:ext cx="9789023" cy="5649965"/>
          </a:xfrm>
        </p:spPr>
        <p:txBody>
          <a:bodyPr>
            <a:normAutofit fontScale="92500" lnSpcReduction="20000"/>
          </a:bodyPr>
          <a:lstStyle/>
          <a:p>
            <a:pPr algn="just" rtl="1"/>
            <a:endParaRPr lang="fa-IR" dirty="0" smtClean="0"/>
          </a:p>
          <a:p>
            <a:pPr algn="just" rtl="1"/>
            <a:endParaRPr lang="fa-IR" dirty="0"/>
          </a:p>
          <a:p>
            <a:pPr algn="just" rtl="1"/>
            <a:endParaRPr lang="fa-IR" sz="2200" dirty="0" smtClean="0">
              <a:cs typeface="B Nazanin" panose="00000400000000000000" pitchFamily="2" charset="-78"/>
            </a:endParaRPr>
          </a:p>
          <a:p>
            <a:pPr algn="just" rtl="1"/>
            <a:r>
              <a:rPr lang="fa-IR" sz="2200" dirty="0" smtClean="0">
                <a:cs typeface="B Nazanin" panose="00000400000000000000" pitchFamily="2" charset="-78"/>
              </a:rPr>
              <a:t>باید </a:t>
            </a:r>
            <a:r>
              <a:rPr lang="fa-IR" sz="2200" dirty="0">
                <a:cs typeface="B Nazanin" panose="00000400000000000000" pitchFamily="2" charset="-78"/>
              </a:rPr>
              <a:t>از به کار بردن ادبیاتی که باعث حساس سازی مقوله ی خودکشی می شود اجتناب کرد.</a:t>
            </a:r>
          </a:p>
          <a:p>
            <a:pPr algn="just" rtl="1"/>
            <a:r>
              <a:rPr lang="fa-IR" sz="2200" dirty="0">
                <a:cs typeface="B Nazanin" panose="00000400000000000000" pitchFamily="2" charset="-78"/>
              </a:rPr>
              <a:t> برای مثال، بهتر است در گزارش ها از </a:t>
            </a:r>
            <a:r>
              <a:rPr lang="fa-IR" sz="2200" dirty="0" smtClean="0">
                <a:cs typeface="B Nazanin" panose="00000400000000000000" pitchFamily="2" charset="-78"/>
              </a:rPr>
              <a:t>اصطلاح «</a:t>
            </a:r>
            <a:r>
              <a:rPr lang="fa-IR" sz="2200" dirty="0">
                <a:cs typeface="B Nazanin" panose="00000400000000000000" pitchFamily="2" charset="-78"/>
              </a:rPr>
              <a:t>افزایش میزان خودکشی </a:t>
            </a:r>
            <a:r>
              <a:rPr lang="fa-IR" sz="2200" dirty="0" smtClean="0">
                <a:cs typeface="B Nazanin" panose="00000400000000000000" pitchFamily="2" charset="-78"/>
              </a:rPr>
              <a:t>» به </a:t>
            </a:r>
            <a:r>
              <a:rPr lang="fa-IR" sz="2200" dirty="0">
                <a:cs typeface="B Nazanin" panose="00000400000000000000" pitchFamily="2" charset="-78"/>
              </a:rPr>
              <a:t>جای </a:t>
            </a:r>
            <a:r>
              <a:rPr lang="fa-IR" sz="2200" dirty="0" smtClean="0">
                <a:cs typeface="B Nazanin" panose="00000400000000000000" pitchFamily="2" charset="-78"/>
              </a:rPr>
              <a:t>«همه گیری </a:t>
            </a:r>
            <a:r>
              <a:rPr lang="fa-IR" sz="2200" dirty="0">
                <a:cs typeface="B Nazanin" panose="00000400000000000000" pitchFamily="2" charset="-78"/>
              </a:rPr>
              <a:t>خودکشی </a:t>
            </a:r>
            <a:r>
              <a:rPr lang="fa-IR" sz="2200" dirty="0" smtClean="0">
                <a:cs typeface="B Nazanin" panose="00000400000000000000" pitchFamily="2" charset="-78"/>
              </a:rPr>
              <a:t>» استفاده </a:t>
            </a:r>
            <a:r>
              <a:rPr lang="fa-IR" sz="2200" dirty="0">
                <a:cs typeface="B Nazanin" panose="00000400000000000000" pitchFamily="2" charset="-78"/>
              </a:rPr>
              <a:t>کرد. هنگام گزارش موارد خودکشی، انتقال این پیام که خودکشی معضل بهداشت عمومی است و نیز ذکر عوامل خطر موجد آن، در کنار پیامی درباره ی پیشگیری از خودکشی، می تواند اهمیت پیشگیری از خودکشی را به مردم آموزش بدهد.</a:t>
            </a:r>
          </a:p>
          <a:p>
            <a:pPr algn="just" rtl="1"/>
            <a:r>
              <a:rPr lang="fa-IR" sz="2200" dirty="0">
                <a:cs typeface="B Nazanin" panose="00000400000000000000" pitchFamily="2" charset="-78"/>
              </a:rPr>
              <a:t> همچنین باید از ادبیاتی که </a:t>
            </a:r>
            <a:r>
              <a:rPr lang="fa-IR" sz="2200" dirty="0" smtClean="0">
                <a:cs typeface="B Nazanin" panose="00000400000000000000" pitchFamily="2" charset="-78"/>
              </a:rPr>
              <a:t>اطلاعات </a:t>
            </a:r>
            <a:r>
              <a:rPr lang="fa-IR" sz="2200" dirty="0">
                <a:cs typeface="B Nazanin" panose="00000400000000000000" pitchFamily="2" charset="-78"/>
              </a:rPr>
              <a:t>گمراه کننده ای را </a:t>
            </a:r>
            <a:r>
              <a:rPr lang="fa-IR" sz="2200" dirty="0" smtClean="0">
                <a:cs typeface="B Nazanin" panose="00000400000000000000" pitchFamily="2" charset="-78"/>
              </a:rPr>
              <a:t>درباره ی </a:t>
            </a:r>
            <a:r>
              <a:rPr lang="fa-IR" sz="2200" dirty="0">
                <a:cs typeface="B Nazanin" panose="00000400000000000000" pitchFamily="2" charset="-78"/>
              </a:rPr>
              <a:t>خودکشی به مردم ارائه می دهد، یا باعث عادی تلقی شدن پدیده ی خودکشی می شود، اجتناب کرد. صحت تغییر در آمار خودکشی باید قبل از ارائه موردتأیید قرار بگیرد؛ چراکه ممکن است ناشی از نوسانات موقتی باشد، نه افزایش و کاهش پایدار در میزان خودکشی.</a:t>
            </a:r>
          </a:p>
          <a:p>
            <a:pPr algn="just" rtl="1"/>
            <a:r>
              <a:rPr lang="fa-IR" sz="2200" dirty="0">
                <a:cs typeface="B Nazanin" panose="00000400000000000000" pitchFamily="2" charset="-78"/>
              </a:rPr>
              <a:t> استفاده ی بی مورد از کلمه ی </a:t>
            </a:r>
            <a:r>
              <a:rPr lang="fa-IR" sz="2200" dirty="0" smtClean="0">
                <a:cs typeface="B Nazanin" panose="00000400000000000000" pitchFamily="2" charset="-78"/>
              </a:rPr>
              <a:t>«</a:t>
            </a:r>
            <a:r>
              <a:rPr lang="fa-IR" sz="2200" dirty="0">
                <a:cs typeface="B Nazanin" panose="00000400000000000000" pitchFamily="2" charset="-78"/>
              </a:rPr>
              <a:t>خودکشی</a:t>
            </a:r>
            <a:r>
              <a:rPr lang="fa-IR" sz="2200" dirty="0" smtClean="0">
                <a:cs typeface="B Nazanin" panose="00000400000000000000" pitchFamily="2" charset="-78"/>
              </a:rPr>
              <a:t>» </a:t>
            </a:r>
            <a:r>
              <a:rPr lang="fa-IR" sz="2200" dirty="0">
                <a:cs typeface="B Nazanin" panose="00000400000000000000" pitchFamily="2" charset="-78"/>
              </a:rPr>
              <a:t>-</a:t>
            </a:r>
            <a:r>
              <a:rPr lang="fa-IR" sz="2200" dirty="0" smtClean="0">
                <a:cs typeface="B Nazanin" panose="00000400000000000000" pitchFamily="2" charset="-78"/>
              </a:rPr>
              <a:t>مثلاً </a:t>
            </a:r>
            <a:r>
              <a:rPr lang="fa-IR" sz="2200" dirty="0" smtClean="0">
                <a:cs typeface="B Nazanin" panose="00000400000000000000" pitchFamily="2" charset="-78"/>
              </a:rPr>
              <a:t>«</a:t>
            </a:r>
            <a:r>
              <a:rPr lang="fa-IR" sz="2200" dirty="0">
                <a:cs typeface="B Nazanin" panose="00000400000000000000" pitchFamily="2" charset="-78"/>
              </a:rPr>
              <a:t>خودکشی سیاسی- </a:t>
            </a:r>
            <a:r>
              <a:rPr lang="fa-IR" sz="2200" dirty="0" smtClean="0">
                <a:cs typeface="B Nazanin" panose="00000400000000000000" pitchFamily="2" charset="-78"/>
              </a:rPr>
              <a:t>» ممکن </a:t>
            </a:r>
            <a:r>
              <a:rPr lang="fa-IR" sz="2200" dirty="0">
                <a:cs typeface="B Nazanin" panose="00000400000000000000" pitchFamily="2" charset="-78"/>
              </a:rPr>
              <a:t>است باعث عادی تلقی شدن خودکشی در افکار عمومی و مخدوش جلوه گر شدن وخامت آن شود. همچنین باید از کاربرد </a:t>
            </a:r>
            <a:r>
              <a:rPr lang="fa-IR" sz="2200" dirty="0" smtClean="0">
                <a:cs typeface="B Nazanin" panose="00000400000000000000" pitchFamily="2" charset="-78"/>
              </a:rPr>
              <a:t>اصطلاحاتی مانند</a:t>
            </a:r>
            <a:r>
              <a:rPr lang="fa-IR" sz="2200" dirty="0">
                <a:cs typeface="B Nazanin" panose="00000400000000000000" pitchFamily="2" charset="-78"/>
              </a:rPr>
              <a:t> «</a:t>
            </a:r>
            <a:r>
              <a:rPr lang="fa-IR" sz="2200" dirty="0" smtClean="0">
                <a:cs typeface="B Nazanin" panose="00000400000000000000" pitchFamily="2" charset="-78"/>
              </a:rPr>
              <a:t> </a:t>
            </a:r>
            <a:r>
              <a:rPr lang="fa-IR" sz="2200" dirty="0">
                <a:cs typeface="B Nazanin" panose="00000400000000000000" pitchFamily="2" charset="-78"/>
              </a:rPr>
              <a:t>خودکشی ناموفق</a:t>
            </a:r>
            <a:r>
              <a:rPr lang="fa-IR" sz="2200" dirty="0" smtClean="0">
                <a:cs typeface="B Nazanin" panose="00000400000000000000" pitchFamily="2" charset="-78"/>
              </a:rPr>
              <a:t>» یا «</a:t>
            </a:r>
            <a:r>
              <a:rPr lang="fa-IR" sz="2200" dirty="0">
                <a:cs typeface="B Nazanin" panose="00000400000000000000" pitchFamily="2" charset="-78"/>
              </a:rPr>
              <a:t>خودکشی موفق </a:t>
            </a:r>
            <a:r>
              <a:rPr lang="fa-IR" sz="2200" dirty="0" smtClean="0">
                <a:cs typeface="B Nazanin" panose="00000400000000000000" pitchFamily="2" charset="-78"/>
              </a:rPr>
              <a:t>» اجتناب </a:t>
            </a:r>
            <a:r>
              <a:rPr lang="fa-IR" sz="2200" dirty="0">
                <a:cs typeface="B Nazanin" panose="00000400000000000000" pitchFamily="2" charset="-78"/>
              </a:rPr>
              <a:t>کرد زیرا تلویحاً به معنی آن است که مرگ نتیجه ای مطلوب بوده است. در چنین مواردی بهتر است از عبارات جایگزین </a:t>
            </a:r>
            <a:r>
              <a:rPr lang="fa-IR" sz="2200" dirty="0" smtClean="0">
                <a:cs typeface="B Nazanin" panose="00000400000000000000" pitchFamily="2" charset="-78"/>
              </a:rPr>
              <a:t>مانند</a:t>
            </a:r>
            <a:r>
              <a:rPr lang="fa-IR" sz="2200" dirty="0">
                <a:cs typeface="B Nazanin" panose="00000400000000000000" pitchFamily="2" charset="-78"/>
              </a:rPr>
              <a:t> </a:t>
            </a:r>
            <a:r>
              <a:rPr lang="fa-IR" sz="2200" dirty="0" smtClean="0">
                <a:cs typeface="B Nazanin" panose="00000400000000000000" pitchFamily="2" charset="-78"/>
              </a:rPr>
              <a:t>«</a:t>
            </a:r>
            <a:r>
              <a:rPr lang="fa-IR" sz="2200" dirty="0">
                <a:cs typeface="B Nazanin" panose="00000400000000000000" pitchFamily="2" charset="-78"/>
              </a:rPr>
              <a:t>رفتارهای خودکشی غیرکشنده </a:t>
            </a:r>
            <a:r>
              <a:rPr lang="fa-IR" sz="2200" dirty="0" smtClean="0">
                <a:cs typeface="B Nazanin" panose="00000400000000000000" pitchFamily="2" charset="-78"/>
              </a:rPr>
              <a:t>» استفاده </a:t>
            </a:r>
            <a:r>
              <a:rPr lang="fa-IR" sz="2200" dirty="0">
                <a:cs typeface="B Nazanin" panose="00000400000000000000" pitchFamily="2" charset="-78"/>
              </a:rPr>
              <a:t>کرد که هم دقیق ترند و هم کمتر از آنها سوءبرداشت می شود.</a:t>
            </a:r>
          </a:p>
          <a:p>
            <a:pPr algn="just" rtl="1"/>
            <a:r>
              <a:rPr lang="fa-IR" sz="2200" dirty="0">
                <a:cs typeface="B Nazanin" panose="00000400000000000000" pitchFamily="2" charset="-78"/>
              </a:rPr>
              <a:t> عبارت </a:t>
            </a:r>
            <a:r>
              <a:rPr lang="fa-IR" sz="2200" dirty="0" smtClean="0">
                <a:cs typeface="B Nazanin" panose="00000400000000000000" pitchFamily="2" charset="-78"/>
              </a:rPr>
              <a:t>«</a:t>
            </a:r>
            <a:r>
              <a:rPr lang="fa-IR" sz="2200" dirty="0">
                <a:cs typeface="B Nazanin" panose="00000400000000000000" pitchFamily="2" charset="-78"/>
              </a:rPr>
              <a:t>ارتکاب خودکشی </a:t>
            </a:r>
            <a:r>
              <a:rPr lang="fa-IR" sz="2200" dirty="0" smtClean="0">
                <a:cs typeface="B Nazanin" panose="00000400000000000000" pitchFamily="2" charset="-78"/>
              </a:rPr>
              <a:t>» که </a:t>
            </a:r>
            <a:r>
              <a:rPr lang="fa-IR" sz="2200" dirty="0">
                <a:cs typeface="B Nazanin" panose="00000400000000000000" pitchFamily="2" charset="-78"/>
              </a:rPr>
              <a:t>بر عملی جنایتکارانه </a:t>
            </a:r>
            <a:r>
              <a:rPr lang="fa-IR" sz="2200" dirty="0" smtClean="0">
                <a:cs typeface="B Nazanin" panose="00000400000000000000" pitchFamily="2" charset="-78"/>
              </a:rPr>
              <a:t>دلالت </a:t>
            </a:r>
            <a:r>
              <a:rPr lang="fa-IR" sz="2200" dirty="0">
                <a:cs typeface="B Nazanin" panose="00000400000000000000" pitchFamily="2" charset="-78"/>
              </a:rPr>
              <a:t>دارد </a:t>
            </a:r>
            <a:r>
              <a:rPr lang="fa-IR" sz="2200" dirty="0" smtClean="0">
                <a:cs typeface="B Nazanin" panose="00000400000000000000" pitchFamily="2" charset="-78"/>
              </a:rPr>
              <a:t>(خودکشی </a:t>
            </a:r>
            <a:r>
              <a:rPr lang="fa-IR" sz="2200" dirty="0">
                <a:cs typeface="B Nazanin" panose="00000400000000000000" pitchFamily="2" charset="-78"/>
              </a:rPr>
              <a:t>در برخی کشورها جرم محسوب می </a:t>
            </a:r>
            <a:r>
              <a:rPr lang="fa-IR" sz="2200" dirty="0" smtClean="0">
                <a:cs typeface="B Nazanin" panose="00000400000000000000" pitchFamily="2" charset="-78"/>
              </a:rPr>
              <a:t>شود)، </a:t>
            </a:r>
            <a:r>
              <a:rPr lang="fa-IR" sz="2200" dirty="0">
                <a:cs typeface="B Nazanin" panose="00000400000000000000" pitchFamily="2" charset="-78"/>
              </a:rPr>
              <a:t>باعث افزایش انگ و شرمساری افرادی می شود که بر اثر خودکشی عزیزی را از دست داده اند. بنابراین بهتر است از </a:t>
            </a:r>
            <a:r>
              <a:rPr lang="fa-IR" sz="2200" dirty="0" smtClean="0">
                <a:cs typeface="B Nazanin" panose="00000400000000000000" pitchFamily="2" charset="-78"/>
              </a:rPr>
              <a:t>اصطلاحاتی </a:t>
            </a:r>
            <a:r>
              <a:rPr lang="fa-IR" sz="2200" dirty="0">
                <a:cs typeface="B Nazanin" panose="00000400000000000000" pitchFamily="2" charset="-78"/>
              </a:rPr>
              <a:t>مانند « </a:t>
            </a:r>
            <a:r>
              <a:rPr lang="fa-IR" sz="2200" dirty="0" smtClean="0">
                <a:cs typeface="B Nazanin" panose="00000400000000000000" pitchFamily="2" charset="-78"/>
              </a:rPr>
              <a:t>مرگ </a:t>
            </a:r>
            <a:r>
              <a:rPr lang="fa-IR" sz="2200" dirty="0">
                <a:cs typeface="B Nazanin" panose="00000400000000000000" pitchFamily="2" charset="-78"/>
              </a:rPr>
              <a:t>ناشی خودکشی</a:t>
            </a:r>
            <a:r>
              <a:rPr lang="fa-IR" sz="2200" dirty="0" smtClean="0">
                <a:cs typeface="B Nazanin" panose="00000400000000000000" pitchFamily="2" charset="-78"/>
              </a:rPr>
              <a:t>» یا</a:t>
            </a:r>
            <a:r>
              <a:rPr lang="fa-IR" sz="2200" dirty="0">
                <a:cs typeface="B Nazanin" panose="00000400000000000000" pitchFamily="2" charset="-78"/>
              </a:rPr>
              <a:t> «</a:t>
            </a:r>
            <a:r>
              <a:rPr lang="fa-IR" sz="2200" dirty="0" smtClean="0">
                <a:cs typeface="B Nazanin" panose="00000400000000000000" pitchFamily="2" charset="-78"/>
              </a:rPr>
              <a:t> </a:t>
            </a:r>
            <a:r>
              <a:rPr lang="fa-IR" sz="2200" dirty="0">
                <a:cs typeface="B Nazanin" panose="00000400000000000000" pitchFamily="2" charset="-78"/>
              </a:rPr>
              <a:t>گرفتن جان خود</a:t>
            </a:r>
            <a:r>
              <a:rPr lang="fa-IR" sz="2200" dirty="0" smtClean="0">
                <a:cs typeface="B Nazanin" panose="00000400000000000000" pitchFamily="2" charset="-78"/>
              </a:rPr>
              <a:t>» استفاده </a:t>
            </a:r>
            <a:r>
              <a:rPr lang="fa-IR" sz="2200" dirty="0">
                <a:cs typeface="B Nazanin" panose="00000400000000000000" pitchFamily="2" charset="-78"/>
              </a:rPr>
              <a:t>کرد.</a:t>
            </a:r>
            <a:endParaRPr lang="en-US" sz="2200" dirty="0">
              <a:cs typeface="B Nazanin" panose="00000400000000000000" pitchFamily="2" charset="-78"/>
            </a:endParaRPr>
          </a:p>
        </p:txBody>
      </p:sp>
      <p:pic>
        <p:nvPicPr>
          <p:cNvPr id="6" name="Picture 5"/>
          <p:cNvPicPr>
            <a:picLocks noChangeAspect="1"/>
          </p:cNvPicPr>
          <p:nvPr/>
        </p:nvPicPr>
        <p:blipFill>
          <a:blip r:embed="rId2"/>
          <a:stretch>
            <a:fillRect/>
          </a:stretch>
        </p:blipFill>
        <p:spPr>
          <a:xfrm>
            <a:off x="3164613" y="67083"/>
            <a:ext cx="6524625" cy="923925"/>
          </a:xfrm>
          <a:prstGeom prst="rect">
            <a:avLst/>
          </a:prstGeom>
        </p:spPr>
      </p:pic>
    </p:spTree>
    <p:extLst>
      <p:ext uri="{BB962C8B-B14F-4D97-AF65-F5344CB8AC3E}">
        <p14:creationId xmlns:p14="http://schemas.microsoft.com/office/powerpoint/2010/main" val="38447871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29394" y="452846"/>
            <a:ext cx="9275218" cy="5886994"/>
          </a:xfrm>
        </p:spPr>
        <p:txBody>
          <a:bodyPr/>
          <a:lstStyle/>
          <a:p>
            <a:pPr algn="just" rtl="1"/>
            <a:endParaRPr lang="fa-IR" dirty="0" smtClean="0"/>
          </a:p>
          <a:p>
            <a:pPr algn="just" rtl="1"/>
            <a:endParaRPr lang="fa-IR" sz="2000" dirty="0" smtClean="0">
              <a:cs typeface="B Nazanin" panose="00000400000000000000" pitchFamily="2" charset="-78"/>
            </a:endParaRPr>
          </a:p>
          <a:p>
            <a:pPr algn="just" rtl="1"/>
            <a:r>
              <a:rPr lang="fa-IR" sz="2000" dirty="0" smtClean="0">
                <a:cs typeface="B Nazanin" panose="00000400000000000000" pitchFamily="2" charset="-78"/>
              </a:rPr>
              <a:t>برجسته سازی </a:t>
            </a:r>
            <a:r>
              <a:rPr lang="fa-IR" sz="2000" dirty="0">
                <a:cs typeface="B Nazanin" panose="00000400000000000000" pitchFamily="2" charset="-78"/>
              </a:rPr>
              <a:t>و تکرار بی مورد گزارش های مربوط به خودکشی در مقایسه با گزارش های کمرنگ تر و ماهرانه تر بیشتر به رفتارهای خودکشی بعدی منجر خواهد شد. بهترین مکان ممکن برای درج اخبار مربوط به خودکشی در روزنامه ها صفحات داخلی روزنامه و در پایین این صفحه هاست؛ نه در صفحه ی اول یا </a:t>
            </a:r>
            <a:r>
              <a:rPr lang="fa-IR" sz="2000" dirty="0" smtClean="0">
                <a:cs typeface="B Nazanin" panose="00000400000000000000" pitchFamily="2" charset="-78"/>
              </a:rPr>
              <a:t>بالای </a:t>
            </a:r>
            <a:r>
              <a:rPr lang="fa-IR" sz="2000" dirty="0">
                <a:cs typeface="B Nazanin" panose="00000400000000000000" pitchFamily="2" charset="-78"/>
              </a:rPr>
              <a:t>صفحات داخلی.</a:t>
            </a:r>
          </a:p>
          <a:p>
            <a:pPr algn="just" rtl="1"/>
            <a:r>
              <a:rPr lang="fa-IR" sz="2000" dirty="0">
                <a:cs typeface="B Nazanin" panose="00000400000000000000" pitchFamily="2" charset="-78"/>
              </a:rPr>
              <a:t>به همین ترتیب، اخبار مربوط به خودکشی باید در بخش دوم یا سوم اخبار تلویزیونی، یا در انتهای اخبار رادیویی یا پستهای </a:t>
            </a:r>
            <a:r>
              <a:rPr lang="fa-IR" sz="2000" dirty="0" smtClean="0">
                <a:cs typeface="B Nazanin" panose="00000400000000000000" pitchFamily="2" charset="-78"/>
              </a:rPr>
              <a:t>آنلاین </a:t>
            </a:r>
            <a:r>
              <a:rPr lang="fa-IR" sz="2000" dirty="0">
                <a:cs typeface="B Nazanin" panose="00000400000000000000" pitchFamily="2" charset="-78"/>
              </a:rPr>
              <a:t>ارائه شود و نه در صدر اخبار. همچنین باید درباره ی تکرار و به روزرسانی خبر اصلی احتیاط کرد.</a:t>
            </a:r>
          </a:p>
          <a:p>
            <a:pPr marL="0" indent="0" algn="just" rtl="1">
              <a:buNone/>
            </a:pPr>
            <a:endParaRPr lang="en-US" dirty="0"/>
          </a:p>
        </p:txBody>
      </p:sp>
      <p:pic>
        <p:nvPicPr>
          <p:cNvPr id="4" name="Picture 3"/>
          <p:cNvPicPr>
            <a:picLocks noChangeAspect="1"/>
          </p:cNvPicPr>
          <p:nvPr/>
        </p:nvPicPr>
        <p:blipFill>
          <a:blip r:embed="rId2"/>
          <a:stretch>
            <a:fillRect/>
          </a:stretch>
        </p:blipFill>
        <p:spPr>
          <a:xfrm>
            <a:off x="3717744" y="546190"/>
            <a:ext cx="6115050" cy="819150"/>
          </a:xfrm>
          <a:prstGeom prst="rect">
            <a:avLst/>
          </a:prstGeom>
        </p:spPr>
      </p:pic>
    </p:spTree>
    <p:extLst>
      <p:ext uri="{BB962C8B-B14F-4D97-AF65-F5344CB8AC3E}">
        <p14:creationId xmlns:p14="http://schemas.microsoft.com/office/powerpoint/2010/main" val="20873027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612507"/>
          </a:xfrm>
        </p:spPr>
        <p:txBody>
          <a:bodyPr>
            <a:normAutofit/>
          </a:bodyPr>
          <a:lstStyle/>
          <a:p>
            <a:pPr algn="ctr"/>
            <a:r>
              <a:rPr lang="fa-IR" sz="2000" dirty="0">
                <a:cs typeface="B Titr" panose="00000700000000000000" pitchFamily="2" charset="-78"/>
              </a:rPr>
              <a:t>منابع معتبر </a:t>
            </a:r>
            <a:r>
              <a:rPr lang="fa-IR" sz="2000" dirty="0" smtClean="0">
                <a:cs typeface="B Titr" panose="00000700000000000000" pitchFamily="2" charset="-78"/>
              </a:rPr>
              <a:t>ارائه دهنده ی </a:t>
            </a:r>
            <a:r>
              <a:rPr lang="fa-IR" sz="2000" dirty="0">
                <a:cs typeface="B Titr" panose="00000700000000000000" pitchFamily="2" charset="-78"/>
              </a:rPr>
              <a:t>آمار خودکشی</a:t>
            </a:r>
            <a:endParaRPr lang="en-US" sz="2000" dirty="0">
              <a:cs typeface="B Titr" panose="00000700000000000000" pitchFamily="2" charset="-78"/>
            </a:endParaRPr>
          </a:p>
        </p:txBody>
      </p:sp>
      <p:sp>
        <p:nvSpPr>
          <p:cNvPr id="3" name="Content Placeholder 2"/>
          <p:cNvSpPr>
            <a:spLocks noGrp="1"/>
          </p:cNvSpPr>
          <p:nvPr>
            <p:ph idx="1"/>
          </p:nvPr>
        </p:nvSpPr>
        <p:spPr>
          <a:xfrm>
            <a:off x="2151017" y="1393371"/>
            <a:ext cx="9353595" cy="4902926"/>
          </a:xfrm>
        </p:spPr>
        <p:txBody>
          <a:bodyPr>
            <a:normAutofit/>
          </a:bodyPr>
          <a:lstStyle/>
          <a:p>
            <a:pPr algn="just" rtl="1"/>
            <a:r>
              <a:rPr lang="fa-IR" sz="2000" dirty="0" smtClean="0">
                <a:cs typeface="B Nazanin" panose="00000400000000000000" pitchFamily="2" charset="-78"/>
              </a:rPr>
              <a:t>دست اندرکاران رسانه ها </a:t>
            </a:r>
            <a:r>
              <a:rPr lang="fa-IR" sz="2000" dirty="0">
                <a:cs typeface="B Nazanin" panose="00000400000000000000" pitchFamily="2" charset="-78"/>
              </a:rPr>
              <a:t>باید از منابع آماری و همچنین </a:t>
            </a:r>
            <a:r>
              <a:rPr lang="fa-IR" sz="2000" dirty="0" smtClean="0">
                <a:cs typeface="B Nazanin" panose="00000400000000000000" pitchFamily="2" charset="-78"/>
              </a:rPr>
              <a:t>اطلاعات </a:t>
            </a:r>
            <a:r>
              <a:rPr lang="fa-IR" sz="2000" dirty="0">
                <a:cs typeface="B Nazanin" panose="00000400000000000000" pitchFamily="2" charset="-78"/>
              </a:rPr>
              <a:t>موثق مربوط به خودکشی در گزارش های خود استفاده کنند. سازمانهای مسئول جمع آوری آمار در بسیاری از کشورها </a:t>
            </a:r>
            <a:r>
              <a:rPr lang="fa-IR" sz="2000" dirty="0" smtClean="0">
                <a:cs typeface="B Nazanin" panose="00000400000000000000" pitchFamily="2" charset="-78"/>
              </a:rPr>
              <a:t>معمولاً </a:t>
            </a:r>
            <a:r>
              <a:rPr lang="fa-IR" sz="2000" dirty="0">
                <a:cs typeface="B Nazanin" panose="00000400000000000000" pitchFamily="2" charset="-78"/>
              </a:rPr>
              <a:t>داده هایی از نرخ خودکشی </a:t>
            </a:r>
            <a:r>
              <a:rPr lang="fa-IR" sz="2000" dirty="0" smtClean="0">
                <a:cs typeface="B Nazanin" panose="00000400000000000000" pitchFamily="2" charset="-78"/>
              </a:rPr>
              <a:t>سالانه برحسب </a:t>
            </a:r>
            <a:r>
              <a:rPr lang="fa-IR" sz="2000" dirty="0">
                <a:cs typeface="B Nazanin" panose="00000400000000000000" pitchFamily="2" charset="-78"/>
              </a:rPr>
              <a:t>سن و جنس ارائه می دهند. داده ها و آمار مربوط به خودکشی باید به دقت و درست تفسیر شوند. </a:t>
            </a:r>
            <a:endParaRPr lang="fa-IR" sz="2000" dirty="0" smtClean="0">
              <a:cs typeface="B Nazanin" panose="00000400000000000000" pitchFamily="2" charset="-78"/>
            </a:endParaRPr>
          </a:p>
          <a:p>
            <a:pPr algn="just" rtl="1"/>
            <a:r>
              <a:rPr lang="fa-IR" sz="2000" dirty="0" smtClean="0">
                <a:cs typeface="B Nazanin" panose="00000400000000000000" pitchFamily="2" charset="-78"/>
              </a:rPr>
              <a:t>دست اندرکاران </a:t>
            </a:r>
            <a:r>
              <a:rPr lang="fa-IR" sz="2000" dirty="0">
                <a:cs typeface="B Nazanin" panose="00000400000000000000" pitchFamily="2" charset="-78"/>
              </a:rPr>
              <a:t>رسانه باید هنگام تهیه ی گزارش های خودکشی با متخصصان حوزه ی پیشگیری از خودکشی مشورت کنند. این متخصصان می توانند به تفسیر صحیح </a:t>
            </a:r>
            <a:r>
              <a:rPr lang="fa-IR" sz="2000" dirty="0" smtClean="0">
                <a:cs typeface="B Nazanin" panose="00000400000000000000" pitchFamily="2" charset="-78"/>
              </a:rPr>
              <a:t>اطلاعات </a:t>
            </a:r>
            <a:r>
              <a:rPr lang="fa-IR" sz="2000" dirty="0">
                <a:cs typeface="B Nazanin" panose="00000400000000000000" pitchFamily="2" charset="-78"/>
              </a:rPr>
              <a:t>مرتبط با خودکشی کمک کنند، اطمینان حاصل کنند که گزارش های مربوط به خودکشی منجر به افزایش خطر خودکشی های تقلیدی نخواهند شد ، به تصحیح باورهای نادرست </a:t>
            </a:r>
            <a:r>
              <a:rPr lang="fa-IR" sz="2000" dirty="0" smtClean="0">
                <a:cs typeface="B Nazanin" panose="00000400000000000000" pitchFamily="2" charset="-78"/>
              </a:rPr>
              <a:t>درباره ی </a:t>
            </a:r>
            <a:r>
              <a:rPr lang="fa-IR" sz="2000" dirty="0">
                <a:cs typeface="B Nazanin" panose="00000400000000000000" pitchFamily="2" charset="-78"/>
              </a:rPr>
              <a:t>خودکشی کمک کنند ، باورهای درست درباره ی خودکشی را ترویج بدهند و </a:t>
            </a:r>
            <a:r>
              <a:rPr lang="fa-IR" sz="2000" dirty="0" smtClean="0">
                <a:cs typeface="B Nazanin" panose="00000400000000000000" pitchFamily="2" charset="-78"/>
              </a:rPr>
              <a:t>اطلاعات </a:t>
            </a:r>
            <a:r>
              <a:rPr lang="fa-IR" sz="2000" dirty="0">
                <a:cs typeface="B Nazanin" panose="00000400000000000000" pitchFamily="2" charset="-78"/>
              </a:rPr>
              <a:t>مفیدی را درباره ی شناسایی و کمک رسانی به افرادی که به خودکشی فکر میکنند ارائه بدهند</a:t>
            </a:r>
            <a:r>
              <a:rPr lang="fa-IR" sz="2000" dirty="0" smtClean="0">
                <a:cs typeface="B Nazanin" panose="00000400000000000000" pitchFamily="2" charset="-78"/>
              </a:rPr>
              <a:t>.</a:t>
            </a:r>
          </a:p>
          <a:p>
            <a:pPr algn="just" rtl="1"/>
            <a:r>
              <a:rPr lang="fa-IR" sz="2000" dirty="0" smtClean="0">
                <a:cs typeface="B Nazanin" panose="00000400000000000000" pitchFamily="2" charset="-78"/>
              </a:rPr>
              <a:t> </a:t>
            </a:r>
            <a:r>
              <a:rPr lang="fa-IR" sz="2000" dirty="0">
                <a:cs typeface="B Nazanin" panose="00000400000000000000" pitchFamily="2" charset="-78"/>
              </a:rPr>
              <a:t>سازمانهای ملی یا منطقه ای پیشگیری از خودکشی غالباً بخش مجزایی را برای تماس با </a:t>
            </a:r>
            <a:r>
              <a:rPr lang="fa-IR" sz="2000" dirty="0" smtClean="0">
                <a:cs typeface="B Nazanin" panose="00000400000000000000" pitchFamily="2" charset="-78"/>
              </a:rPr>
              <a:t>رسانه ها </a:t>
            </a:r>
            <a:r>
              <a:rPr lang="fa-IR" sz="2000" dirty="0">
                <a:cs typeface="B Nazanin" panose="00000400000000000000" pitchFamily="2" charset="-78"/>
              </a:rPr>
              <a:t>اختصاص می دهند و بسیاری از کشورها نیز انجمنهایی دارند که </a:t>
            </a:r>
            <a:r>
              <a:rPr lang="fa-IR" sz="2000" dirty="0" smtClean="0">
                <a:cs typeface="B Nazanin" panose="00000400000000000000" pitchFamily="2" charset="-78"/>
              </a:rPr>
              <a:t>اطلاعاتی </a:t>
            </a:r>
            <a:r>
              <a:rPr lang="fa-IR" sz="2000" dirty="0">
                <a:cs typeface="B Nazanin" panose="00000400000000000000" pitchFamily="2" charset="-78"/>
              </a:rPr>
              <a:t>را در زمینه ی خودکشی ارائه می کنند. برخی از این انجمنها اقداماتی را برای پیشگیری از خودکشی انجام می دهند، مانند ارائه ی خدمات حمایتی به افرادی که افکار خودکشی دارند یا در نتیجه ی خودکشی داغدار </a:t>
            </a:r>
            <a:r>
              <a:rPr lang="fa-IR" sz="2000" dirty="0" smtClean="0">
                <a:cs typeface="B Nazanin" panose="00000400000000000000" pitchFamily="2" charset="-78"/>
              </a:rPr>
              <a:t>شده اند </a:t>
            </a:r>
            <a:r>
              <a:rPr lang="fa-IR" sz="2000" dirty="0">
                <a:cs typeface="B Nazanin" panose="00000400000000000000" pitchFamily="2" charset="-78"/>
              </a:rPr>
              <a:t>. این انجمنها در زمینه ی مسائل حقوقی نیز خدماتی ارائه می دهند و برای توسعه ی پژوهش های مرتبط با خودکشی فعالیت می کنند</a:t>
            </a:r>
            <a:endParaRPr lang="en-US" sz="2000" dirty="0">
              <a:cs typeface="B Nazanin" panose="00000400000000000000" pitchFamily="2" charset="-78"/>
            </a:endParaRPr>
          </a:p>
        </p:txBody>
      </p:sp>
    </p:spTree>
    <p:extLst>
      <p:ext uri="{BB962C8B-B14F-4D97-AF65-F5344CB8AC3E}">
        <p14:creationId xmlns:p14="http://schemas.microsoft.com/office/powerpoint/2010/main" val="38762367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cs typeface="B Titr" panose="00000700000000000000" pitchFamily="2" charset="-78"/>
              </a:rPr>
              <a:t>نتیجه گیری</a:t>
            </a:r>
            <a:endParaRPr lang="en-US" dirty="0">
              <a:cs typeface="B Titr" panose="00000700000000000000" pitchFamily="2" charset="-78"/>
            </a:endParaRPr>
          </a:p>
        </p:txBody>
      </p:sp>
      <p:sp>
        <p:nvSpPr>
          <p:cNvPr id="3" name="Content Placeholder 2"/>
          <p:cNvSpPr>
            <a:spLocks noGrp="1"/>
          </p:cNvSpPr>
          <p:nvPr>
            <p:ph idx="1"/>
          </p:nvPr>
        </p:nvSpPr>
        <p:spPr/>
        <p:txBody>
          <a:bodyPr/>
          <a:lstStyle/>
          <a:p>
            <a:pPr algn="just" rtl="1"/>
            <a:r>
              <a:rPr lang="fa-IR" sz="2000" dirty="0">
                <a:cs typeface="B Nazanin" panose="00000400000000000000" pitchFamily="2" charset="-78"/>
              </a:rPr>
              <a:t>شواهد بسیاری مبنی بر اینکه گزارش های رسانه ای برانگیزنده درباره ی خودکشی میتوانند به رفتارهای خودکشی بعدی منجر شوند </a:t>
            </a:r>
            <a:r>
              <a:rPr lang="fa-IR" sz="2000" dirty="0" smtClean="0">
                <a:cs typeface="B Nazanin" panose="00000400000000000000" pitchFamily="2" charset="-78"/>
              </a:rPr>
              <a:t>( </a:t>
            </a:r>
            <a:r>
              <a:rPr lang="fa-IR" sz="2000" dirty="0">
                <a:cs typeface="B Nazanin" panose="00000400000000000000" pitchFamily="2" charset="-78"/>
              </a:rPr>
              <a:t>خودکشی و اقدام به </a:t>
            </a:r>
            <a:r>
              <a:rPr lang="fa-IR" sz="2000" dirty="0" smtClean="0">
                <a:cs typeface="B Nazanin" panose="00000400000000000000" pitchFamily="2" charset="-78"/>
              </a:rPr>
              <a:t>خودکشی) </a:t>
            </a:r>
            <a:r>
              <a:rPr lang="fa-IR" sz="2000" dirty="0">
                <a:cs typeface="B Nazanin" panose="00000400000000000000" pitchFamily="2" charset="-78"/>
              </a:rPr>
              <a:t>وجود دارد. این افزایش خودکشی به معنی وقوع زودرس خودکشی هایی که به هرحال اتفاق می افتاد نیست </a:t>
            </a:r>
            <a:r>
              <a:rPr lang="fa-IR" sz="2000" dirty="0" smtClean="0">
                <a:cs typeface="B Nazanin" panose="00000400000000000000" pitchFamily="2" charset="-78"/>
              </a:rPr>
              <a:t>(اگر </a:t>
            </a:r>
            <a:r>
              <a:rPr lang="fa-IR" sz="2000" dirty="0">
                <a:cs typeface="B Nazanin" panose="00000400000000000000" pitchFamily="2" charset="-78"/>
              </a:rPr>
              <a:t>این طور بود، متناسب با آن کاهش چشمگیر ی در نرخ خودکشی به وقوع </a:t>
            </a:r>
            <a:r>
              <a:rPr lang="fa-IR" sz="2000" dirty="0" smtClean="0">
                <a:cs typeface="B Nazanin" panose="00000400000000000000" pitchFamily="2" charset="-78"/>
              </a:rPr>
              <a:t>میپیوست)؛ </a:t>
            </a:r>
            <a:r>
              <a:rPr lang="fa-IR" sz="2000" dirty="0">
                <a:cs typeface="B Nazanin" panose="00000400000000000000" pitchFamily="2" charset="-78"/>
              </a:rPr>
              <a:t>این موارد </a:t>
            </a:r>
            <a:r>
              <a:rPr lang="fa-IR" sz="2000" dirty="0" smtClean="0">
                <a:cs typeface="B Nazanin" panose="00000400000000000000" pitchFamily="2" charset="-78"/>
              </a:rPr>
              <a:t>خودکشی هایی </a:t>
            </a:r>
            <a:r>
              <a:rPr lang="fa-IR" sz="2000" dirty="0">
                <a:cs typeface="B Nazanin" panose="00000400000000000000" pitchFamily="2" charset="-78"/>
              </a:rPr>
              <a:t>هستند که در صورت نبود گزارش های نامناسب </a:t>
            </a:r>
            <a:r>
              <a:rPr lang="fa-IR" sz="2000" dirty="0" smtClean="0">
                <a:cs typeface="B Nazanin" panose="00000400000000000000" pitchFamily="2" charset="-78"/>
              </a:rPr>
              <a:t>رسانه ای </a:t>
            </a:r>
            <a:r>
              <a:rPr lang="fa-IR" sz="2000" dirty="0">
                <a:cs typeface="B Nazanin" panose="00000400000000000000" pitchFamily="2" charset="-78"/>
              </a:rPr>
              <a:t>رخ نمی دادند.</a:t>
            </a:r>
          </a:p>
          <a:p>
            <a:pPr algn="just" rtl="1"/>
            <a:r>
              <a:rPr lang="fa-IR" sz="2000" dirty="0">
                <a:cs typeface="B Nazanin" panose="00000400000000000000" pitchFamily="2" charset="-78"/>
              </a:rPr>
              <a:t> </a:t>
            </a:r>
            <a:r>
              <a:rPr lang="fa-IR" sz="2000" dirty="0" smtClean="0">
                <a:cs typeface="B Nazanin" panose="00000400000000000000" pitchFamily="2" charset="-78"/>
              </a:rPr>
              <a:t>رسانه ها </a:t>
            </a:r>
            <a:r>
              <a:rPr lang="fa-IR" sz="2000" dirty="0">
                <a:cs typeface="B Nazanin" panose="00000400000000000000" pitchFamily="2" charset="-78"/>
              </a:rPr>
              <a:t>اخیراً مطالعات مرتبط با اثرات محافظتی احتمالی گزارش دهی </a:t>
            </a:r>
            <a:r>
              <a:rPr lang="fa-IR" sz="2000" dirty="0" smtClean="0">
                <a:cs typeface="B Nazanin" panose="00000400000000000000" pitchFamily="2" charset="-78"/>
              </a:rPr>
              <a:t>مسئولانه </a:t>
            </a:r>
            <a:r>
              <a:rPr lang="fa-IR" sz="2000" dirty="0">
                <a:cs typeface="B Nazanin" panose="00000400000000000000" pitchFamily="2" charset="-78"/>
              </a:rPr>
              <a:t>ی خودکشی را آغاز کرده اند و شواهدی درباره ی مزایای این نوع گزارشگری در حال ظهور است. </a:t>
            </a:r>
          </a:p>
          <a:p>
            <a:pPr algn="just" rtl="1"/>
            <a:r>
              <a:rPr lang="fa-IR" sz="2000" dirty="0">
                <a:cs typeface="B Nazanin" panose="00000400000000000000" pitchFamily="2" charset="-78"/>
              </a:rPr>
              <a:t>متخصصان رسانه باید رعایت احتیاط در گزارش خودکشی را فرابگیرند و بین "حق دانستن" مردم و "خطر ایجاد آسیب" تعادل ایجاد کنند.</a:t>
            </a:r>
            <a:endParaRPr lang="en-US" sz="2000" dirty="0">
              <a:cs typeface="B Nazanin" panose="00000400000000000000" pitchFamily="2" charset="-78"/>
            </a:endParaRPr>
          </a:p>
        </p:txBody>
      </p:sp>
    </p:spTree>
    <p:extLst>
      <p:ext uri="{BB962C8B-B14F-4D97-AF65-F5344CB8AC3E}">
        <p14:creationId xmlns:p14="http://schemas.microsoft.com/office/powerpoint/2010/main" val="19032371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455753"/>
          </a:xfrm>
        </p:spPr>
        <p:txBody>
          <a:bodyPr>
            <a:normAutofit/>
          </a:bodyPr>
          <a:lstStyle/>
          <a:p>
            <a:pPr algn="ctr"/>
            <a:r>
              <a:rPr lang="fa-IR" sz="2000" dirty="0">
                <a:cs typeface="B Titr" panose="00000700000000000000" pitchFamily="2" charset="-78"/>
              </a:rPr>
              <a:t>حقایق و باورهای نادرست </a:t>
            </a:r>
            <a:r>
              <a:rPr lang="fa-IR" sz="2000" dirty="0" smtClean="0">
                <a:cs typeface="B Titr" panose="00000700000000000000" pitchFamily="2" charset="-78"/>
              </a:rPr>
              <a:t>درباره ی </a:t>
            </a:r>
            <a:r>
              <a:rPr lang="fa-IR" sz="2000" dirty="0">
                <a:cs typeface="B Titr" panose="00000700000000000000" pitchFamily="2" charset="-78"/>
              </a:rPr>
              <a:t>خودکشی</a:t>
            </a:r>
            <a:endParaRPr lang="en-US" sz="2000" dirty="0">
              <a:cs typeface="B Titr" panose="00000700000000000000" pitchFamily="2" charset="-78"/>
            </a:endParaRPr>
          </a:p>
        </p:txBody>
      </p:sp>
      <p:pic>
        <p:nvPicPr>
          <p:cNvPr id="4" name="Content Placeholder 3"/>
          <p:cNvPicPr>
            <a:picLocks noGrp="1" noChangeAspect="1"/>
          </p:cNvPicPr>
          <p:nvPr>
            <p:ph idx="1"/>
          </p:nvPr>
        </p:nvPicPr>
        <p:blipFill>
          <a:blip r:embed="rId2"/>
          <a:stretch>
            <a:fillRect/>
          </a:stretch>
        </p:blipFill>
        <p:spPr>
          <a:xfrm>
            <a:off x="2351314" y="1079863"/>
            <a:ext cx="8926286" cy="5538651"/>
          </a:xfrm>
          <a:prstGeom prst="rect">
            <a:avLst/>
          </a:prstGeom>
        </p:spPr>
      </p:pic>
    </p:spTree>
    <p:extLst>
      <p:ext uri="{BB962C8B-B14F-4D97-AF65-F5344CB8AC3E}">
        <p14:creationId xmlns:p14="http://schemas.microsoft.com/office/powerpoint/2010/main" val="2868794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49382" y="284476"/>
            <a:ext cx="8911687" cy="455753"/>
          </a:xfrm>
        </p:spPr>
        <p:txBody>
          <a:bodyPr>
            <a:normAutofit/>
          </a:bodyPr>
          <a:lstStyle/>
          <a:p>
            <a:pPr algn="ctr"/>
            <a:r>
              <a:rPr lang="fa-IR" sz="2000" dirty="0">
                <a:cs typeface="B Titr" panose="00000700000000000000" pitchFamily="2" charset="-78"/>
              </a:rPr>
              <a:t>حقایق و باورهای نادرست </a:t>
            </a:r>
            <a:r>
              <a:rPr lang="fa-IR" sz="2000" dirty="0" smtClean="0">
                <a:cs typeface="B Titr" panose="00000700000000000000" pitchFamily="2" charset="-78"/>
              </a:rPr>
              <a:t>درباره ی </a:t>
            </a:r>
            <a:r>
              <a:rPr lang="fa-IR" sz="2000" dirty="0">
                <a:cs typeface="B Titr" panose="00000700000000000000" pitchFamily="2" charset="-78"/>
              </a:rPr>
              <a:t>خودکشی</a:t>
            </a:r>
            <a:endParaRPr lang="en-US" sz="2000" dirty="0">
              <a:cs typeface="B Titr" panose="00000700000000000000" pitchFamily="2" charset="-78"/>
            </a:endParaRPr>
          </a:p>
        </p:txBody>
      </p:sp>
      <p:pic>
        <p:nvPicPr>
          <p:cNvPr id="5" name="Content Placeholder 4"/>
          <p:cNvPicPr>
            <a:picLocks noGrp="1" noChangeAspect="1"/>
          </p:cNvPicPr>
          <p:nvPr>
            <p:ph idx="1"/>
          </p:nvPr>
        </p:nvPicPr>
        <p:blipFill>
          <a:blip r:embed="rId2"/>
          <a:stretch>
            <a:fillRect/>
          </a:stretch>
        </p:blipFill>
        <p:spPr>
          <a:xfrm>
            <a:off x="3056709" y="851986"/>
            <a:ext cx="8133806" cy="5791200"/>
          </a:xfrm>
          <a:prstGeom prst="rect">
            <a:avLst/>
          </a:prstGeom>
        </p:spPr>
      </p:pic>
    </p:spTree>
    <p:extLst>
      <p:ext uri="{BB962C8B-B14F-4D97-AF65-F5344CB8AC3E}">
        <p14:creationId xmlns:p14="http://schemas.microsoft.com/office/powerpoint/2010/main" val="1339019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717010"/>
          </a:xfrm>
        </p:spPr>
        <p:txBody>
          <a:bodyPr>
            <a:normAutofit/>
          </a:bodyPr>
          <a:lstStyle/>
          <a:p>
            <a:pPr algn="ctr"/>
            <a:r>
              <a:rPr lang="fa-IR" sz="2400" b="1" dirty="0">
                <a:cs typeface="B Nazanin" panose="00000400000000000000" pitchFamily="2" charset="-78"/>
              </a:rPr>
              <a:t>تأثیر محافظت کننده ی </a:t>
            </a:r>
            <a:r>
              <a:rPr lang="fa-IR" sz="2400" b="1" dirty="0" smtClean="0">
                <a:cs typeface="B Nazanin" panose="00000400000000000000" pitchFamily="2" charset="-78"/>
              </a:rPr>
              <a:t>رسانه ها</a:t>
            </a:r>
            <a:endParaRPr lang="en-US" sz="2400" b="1" dirty="0">
              <a:cs typeface="B Nazanin" panose="00000400000000000000" pitchFamily="2" charset="-78"/>
            </a:endParaRPr>
          </a:p>
        </p:txBody>
      </p:sp>
      <p:sp>
        <p:nvSpPr>
          <p:cNvPr id="3" name="Content Placeholder 2"/>
          <p:cNvSpPr>
            <a:spLocks noGrp="1"/>
          </p:cNvSpPr>
          <p:nvPr>
            <p:ph idx="1"/>
          </p:nvPr>
        </p:nvSpPr>
        <p:spPr>
          <a:xfrm>
            <a:off x="1645920" y="1445623"/>
            <a:ext cx="9858692" cy="4465599"/>
          </a:xfrm>
        </p:spPr>
        <p:txBody>
          <a:bodyPr>
            <a:normAutofit/>
          </a:bodyPr>
          <a:lstStyle/>
          <a:p>
            <a:pPr algn="just" rtl="1"/>
            <a:r>
              <a:rPr lang="fa-IR" sz="2000" dirty="0">
                <a:cs typeface="B Nazanin" panose="00000400000000000000" pitchFamily="2" charset="-78"/>
              </a:rPr>
              <a:t>شواهدی دال بر احتمال تأثیرگذاری مثبت رسانه ها در پیشگیری از خودکشی به دست آمده است. این شواهد از مطالعاتی گرفته شده که احتمال تأثیرگذاری کاربرد بهترین روش های گزارش </a:t>
            </a:r>
            <a:r>
              <a:rPr lang="fa-IR" sz="2000" dirty="0" smtClean="0">
                <a:cs typeface="B Nazanin" panose="00000400000000000000" pitchFamily="2" charset="-78"/>
              </a:rPr>
              <a:t>رسانه ای </a:t>
            </a:r>
            <a:r>
              <a:rPr lang="fa-IR" sz="2000" dirty="0">
                <a:cs typeface="B Nazanin" panose="00000400000000000000" pitchFamily="2" charset="-78"/>
              </a:rPr>
              <a:t>را بر کاهش میزان خودکشی و اقدام به خودکشی بررسی کرده اند. اتزردور فر و همکاران نشان دادند که ارائه ی دستورالعمل های </a:t>
            </a:r>
            <a:r>
              <a:rPr lang="fa-IR" sz="2000" dirty="0" smtClean="0">
                <a:cs typeface="B Nazanin" panose="00000400000000000000" pitchFamily="2" charset="-78"/>
              </a:rPr>
              <a:t>رسانه ای </a:t>
            </a:r>
            <a:r>
              <a:rPr lang="fa-IR" sz="2000" dirty="0">
                <a:cs typeface="B Nazanin" panose="00000400000000000000" pitchFamily="2" charset="-78"/>
              </a:rPr>
              <a:t>مربوط به گزارش خودکشی در مترو وین منجر به کاهش تهیه ی گزارش های </a:t>
            </a:r>
            <a:r>
              <a:rPr lang="fa-IR" sz="2000" dirty="0" smtClean="0">
                <a:cs typeface="B Nazanin" panose="00000400000000000000" pitchFamily="2" charset="-78"/>
              </a:rPr>
              <a:t>حساسیت برانگیز </a:t>
            </a:r>
            <a:r>
              <a:rPr lang="fa-IR" sz="2000" dirty="0">
                <a:cs typeface="B Nazanin" panose="00000400000000000000" pitchFamily="2" charset="-78"/>
              </a:rPr>
              <a:t>موارد خودکشی و در نهایت منجر به کاهش هفتاد </a:t>
            </a:r>
            <a:r>
              <a:rPr lang="fa-IR" sz="2000" dirty="0" smtClean="0">
                <a:cs typeface="B Nazanin" panose="00000400000000000000" pitchFamily="2" charset="-78"/>
              </a:rPr>
              <a:t>وپنج درصدی </a:t>
            </a:r>
            <a:r>
              <a:rPr lang="fa-IR" sz="2000" dirty="0">
                <a:cs typeface="B Nazanin" panose="00000400000000000000" pitchFamily="2" charset="-78"/>
              </a:rPr>
              <a:t>میزان خودکشی های به وقوع پیوسته در مترو و کاهش بیست درصدی میزان کلی خودکشی در وین شد .</a:t>
            </a:r>
          </a:p>
          <a:p>
            <a:pPr algn="just" rtl="1"/>
            <a:r>
              <a:rPr lang="fa-IR" sz="2000" dirty="0">
                <a:cs typeface="B Nazanin" panose="00000400000000000000" pitchFamily="2" charset="-78"/>
              </a:rPr>
              <a:t>انتشار مکرر این دستورالعملها منجر به ارتقای کیفیت گزارش های مرتبط با خودکشی و کاهش میزان خودکشی در سطح ملی، در اتریش، با بیشترین تأثیرگذاری در مناطق دارای همکاری </a:t>
            </a:r>
            <a:r>
              <a:rPr lang="fa-IR" sz="2000" dirty="0" smtClean="0">
                <a:cs typeface="B Nazanin" panose="00000400000000000000" pitchFamily="2" charset="-78"/>
              </a:rPr>
              <a:t>بالای </a:t>
            </a:r>
            <a:r>
              <a:rPr lang="fa-IR" sz="2000" dirty="0">
                <a:cs typeface="B Nazanin" panose="00000400000000000000" pitchFamily="2" charset="-78"/>
              </a:rPr>
              <a:t>رسانه ای شد . مطالعات </a:t>
            </a:r>
            <a:r>
              <a:rPr lang="fa-IR" sz="2000" dirty="0" smtClean="0">
                <a:cs typeface="B Nazanin" panose="00000400000000000000" pitchFamily="2" charset="-78"/>
              </a:rPr>
              <a:t>انجام شده </a:t>
            </a:r>
            <a:r>
              <a:rPr lang="fa-IR" sz="2000" dirty="0">
                <a:cs typeface="B Nazanin" panose="00000400000000000000" pitchFamily="2" charset="-78"/>
              </a:rPr>
              <a:t>در استرالیا، چین، </a:t>
            </a:r>
            <a:r>
              <a:rPr lang="fa-IR" sz="2000" dirty="0" smtClean="0">
                <a:cs typeface="B Nazanin" panose="00000400000000000000" pitchFamily="2" charset="-78"/>
              </a:rPr>
              <a:t>هنگ کنگ</a:t>
            </a:r>
            <a:r>
              <a:rPr lang="fa-IR" sz="2000" dirty="0">
                <a:cs typeface="B Nazanin" panose="00000400000000000000" pitchFamily="2" charset="-78"/>
              </a:rPr>
              <a:t>، آلمان و سوئیس نیز نشان داده اند که رهنمودهای رسانه ای ارتباط مثبتی با کیفیت گزارش دهی خودکشی دارد. اثربخشی دستورالعملهای رسانه ای به اجرای موفقیت آمیز آنها بستگی </a:t>
            </a:r>
            <a:r>
              <a:rPr lang="fa-IR" sz="2000" dirty="0" smtClean="0">
                <a:cs typeface="B Nazanin" panose="00000400000000000000" pitchFamily="2" charset="-78"/>
              </a:rPr>
              <a:t>دارد</a:t>
            </a:r>
          </a:p>
          <a:p>
            <a:pPr algn="just" rtl="1"/>
            <a:r>
              <a:rPr lang="fa-IR" sz="2000" dirty="0">
                <a:cs typeface="B Nazanin" panose="00000400000000000000" pitchFamily="2" charset="-78"/>
              </a:rPr>
              <a:t>در کل، بررسی های مربوط به رسانه ها و خودکشی نشان می دهد ، اگرچه شواهدی دال بر تأثیر سودمند و </a:t>
            </a:r>
            <a:r>
              <a:rPr lang="fa-IR" sz="2000" dirty="0" smtClean="0">
                <a:cs typeface="B Nazanin" panose="00000400000000000000" pitchFamily="2" charset="-78"/>
              </a:rPr>
              <a:t>آسیب رسان </a:t>
            </a:r>
            <a:r>
              <a:rPr lang="fa-IR" sz="2000" dirty="0">
                <a:cs typeface="B Nazanin" panose="00000400000000000000" pitchFamily="2" charset="-78"/>
              </a:rPr>
              <a:t>رسانه بر پیشگیری از خودکشی وجود دارد، بیشتر تحقیقات تا به امروز بر تأثیر آسیب رسان آن متمرکز بوده اند .</a:t>
            </a:r>
            <a:endParaRPr lang="en-US" sz="2000" dirty="0">
              <a:cs typeface="B Nazanin" panose="00000400000000000000" pitchFamily="2" charset="-78"/>
            </a:endParaRPr>
          </a:p>
        </p:txBody>
      </p:sp>
    </p:spTree>
    <p:extLst>
      <p:ext uri="{BB962C8B-B14F-4D97-AF65-F5344CB8AC3E}">
        <p14:creationId xmlns:p14="http://schemas.microsoft.com/office/powerpoint/2010/main" val="39168468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01783" y="687977"/>
            <a:ext cx="10302829" cy="5223245"/>
          </a:xfrm>
        </p:spPr>
        <p:txBody>
          <a:bodyPr>
            <a:normAutofit/>
          </a:bodyPr>
          <a:lstStyle/>
          <a:p>
            <a:pPr algn="just" rtl="1"/>
            <a:r>
              <a:rPr lang="fa-IR" sz="2000" dirty="0">
                <a:cs typeface="B Nazanin" panose="00000400000000000000" pitchFamily="2" charset="-78"/>
              </a:rPr>
              <a:t>خودکشی یک مشکل مهم حوزه بهداشت عمومی است که پیامد های عاطفی، اجتماعی و اقتصادی بسیاری به دنبال دارد. </a:t>
            </a:r>
            <a:r>
              <a:rPr lang="fa-IR" sz="2000" dirty="0" smtClean="0">
                <a:cs typeface="B Nazanin" panose="00000400000000000000" pitchFamily="2" charset="-78"/>
              </a:rPr>
              <a:t>سالانه </a:t>
            </a:r>
            <a:r>
              <a:rPr lang="fa-IR" sz="2000" dirty="0">
                <a:cs typeface="B Nazanin" panose="00000400000000000000" pitchFamily="2" charset="-78"/>
              </a:rPr>
              <a:t>حدود هفتصد هزار خودکشی در جهان به وقوع می پیوندد و تخمین زده می شود که هر مرگ ناشی از خودکشی </a:t>
            </a:r>
            <a:r>
              <a:rPr lang="fa-IR" sz="2000" dirty="0" smtClean="0">
                <a:cs typeface="B Nazanin" panose="00000400000000000000" pitchFamily="2" charset="-78"/>
              </a:rPr>
              <a:t>حداقل شش نفر را مستقیماً تحت تأثیر قرار می دهد . عوامل مرتبط با خودکشی و پیشگیری از آن پیچیده و متعددند و همه ی آنها کاملا شناخته </a:t>
            </a:r>
            <a:r>
              <a:rPr lang="fa-IR" sz="2000" dirty="0">
                <a:cs typeface="B Nazanin" panose="00000400000000000000" pitchFamily="2" charset="-78"/>
              </a:rPr>
              <a:t>شده نیستند . اما شواهد متعددی نقش رسانه ها را در تقویت یا تضعیف اقدامات پیشگیری از خودکشی تأیید کر ده اند . گزارش های رسانه ای درباره ی خودکشی می تواند خطر خودکشی های تقلیدی </a:t>
            </a:r>
            <a:r>
              <a:rPr lang="fa-IR" sz="2000" dirty="0" smtClean="0">
                <a:cs typeface="B Nazanin" panose="00000400000000000000" pitchFamily="2" charset="-78"/>
              </a:rPr>
              <a:t>(الگوبرداری) </a:t>
            </a:r>
            <a:r>
              <a:rPr lang="fa-IR" sz="2000" dirty="0">
                <a:cs typeface="B Nazanin" panose="00000400000000000000" pitchFamily="2" charset="-78"/>
              </a:rPr>
              <a:t>را کاهش یا افزایش دهد</a:t>
            </a:r>
            <a:r>
              <a:rPr lang="fa-IR" sz="2000" dirty="0" smtClean="0">
                <a:cs typeface="B Nazanin" panose="00000400000000000000" pitchFamily="2" charset="-78"/>
              </a:rPr>
              <a:t>.</a:t>
            </a:r>
          </a:p>
          <a:p>
            <a:pPr algn="just" rtl="1"/>
            <a:r>
              <a:rPr lang="fa-IR" sz="2000" dirty="0" smtClean="0">
                <a:cs typeface="B Nazanin" panose="00000400000000000000" pitchFamily="2" charset="-78"/>
              </a:rPr>
              <a:t> رسانه ها </a:t>
            </a:r>
            <a:r>
              <a:rPr lang="fa-IR" sz="2000" dirty="0">
                <a:cs typeface="B Nazanin" panose="00000400000000000000" pitchFamily="2" charset="-78"/>
              </a:rPr>
              <a:t>میتوانند </a:t>
            </a:r>
            <a:r>
              <a:rPr lang="fa-IR" sz="2000" dirty="0" smtClean="0">
                <a:cs typeface="B Nazanin" panose="00000400000000000000" pitchFamily="2" charset="-78"/>
              </a:rPr>
              <a:t>اطلاعات </a:t>
            </a:r>
            <a:r>
              <a:rPr lang="fa-IR" sz="2000" dirty="0">
                <a:cs typeface="B Nazanin" panose="00000400000000000000" pitchFamily="2" charset="-78"/>
              </a:rPr>
              <a:t>آموزشی سودمندی درباره ی خودکشی ارائه بدهند یا برعکس </a:t>
            </a:r>
            <a:r>
              <a:rPr lang="fa-IR" sz="2000" dirty="0" smtClean="0">
                <a:cs typeface="B Nazanin" panose="00000400000000000000" pitchFamily="2" charset="-78"/>
              </a:rPr>
              <a:t>اطلاعات </a:t>
            </a:r>
            <a:r>
              <a:rPr lang="fa-IR" sz="2000" dirty="0">
                <a:cs typeface="B Nazanin" panose="00000400000000000000" pitchFamily="2" charset="-78"/>
              </a:rPr>
              <a:t>نادرستی را درباره ی آن منتشر کنند. از سوی دیگر، به دنبال نشر اخبار </a:t>
            </a:r>
            <a:r>
              <a:rPr lang="fa-IR" sz="2000" dirty="0" smtClean="0">
                <a:cs typeface="B Nazanin" panose="00000400000000000000" pitchFamily="2" charset="-78"/>
              </a:rPr>
              <a:t>رسانه ای </a:t>
            </a:r>
            <a:r>
              <a:rPr lang="fa-IR" sz="2000" dirty="0">
                <a:cs typeface="B Nazanin" panose="00000400000000000000" pitchFamily="2" charset="-78"/>
              </a:rPr>
              <a:t>خودکشی ، افراد </a:t>
            </a:r>
            <a:r>
              <a:rPr lang="fa-IR" sz="2000" dirty="0" smtClean="0">
                <a:cs typeface="B Nazanin" panose="00000400000000000000" pitchFamily="2" charset="-78"/>
              </a:rPr>
              <a:t>آسیب پذیر</a:t>
            </a:r>
            <a:r>
              <a:rPr lang="fa-IR" sz="2000" dirty="0">
                <a:cs typeface="B Nazanin" panose="00000400000000000000" pitchFamily="2" charset="-78"/>
              </a:rPr>
              <a:t>، در معرض خطر خودکشی های تقلیدی قرار می گیرند . به ویژه اگر پوشش خبری وسیع، برجسته و </a:t>
            </a:r>
            <a:r>
              <a:rPr lang="fa-IR" sz="2000" dirty="0" smtClean="0">
                <a:cs typeface="B Nazanin" panose="00000400000000000000" pitchFamily="2" charset="-78"/>
              </a:rPr>
              <a:t>برانگیزاننده ی </a:t>
            </a:r>
            <a:r>
              <a:rPr lang="fa-IR" sz="2000" dirty="0">
                <a:cs typeface="B Nazanin" panose="00000400000000000000" pitchFamily="2" charset="-78"/>
              </a:rPr>
              <a:t>احساسات باشد ، صراحتاً به ذکر جزئیات روش خودکشی بپردازد و به باورهای نادرست موجود و رایج درباره ی خودکشی دامن بزند </a:t>
            </a:r>
            <a:r>
              <a:rPr lang="fa-IR" sz="2000" dirty="0" smtClean="0">
                <a:cs typeface="B Nazanin" panose="00000400000000000000" pitchFamily="2" charset="-78"/>
              </a:rPr>
              <a:t>.</a:t>
            </a:r>
          </a:p>
          <a:p>
            <a:pPr algn="just" rtl="1"/>
            <a:r>
              <a:rPr lang="fa-IR" sz="2000" dirty="0">
                <a:cs typeface="B Nazanin" panose="00000400000000000000" pitchFamily="2" charset="-78"/>
              </a:rPr>
              <a:t>خطر خودکشی به ویژه هنگامی که فرد فوت شده بر اثر خودکشی از جایگاه اجتماعی </a:t>
            </a:r>
            <a:r>
              <a:rPr lang="fa-IR" sz="2000" dirty="0" smtClean="0">
                <a:cs typeface="B Nazanin" panose="00000400000000000000" pitchFamily="2" charset="-78"/>
              </a:rPr>
              <a:t>بالایی </a:t>
            </a:r>
            <a:r>
              <a:rPr lang="fa-IR" sz="2000" dirty="0">
                <a:cs typeface="B Nazanin" panose="00000400000000000000" pitchFamily="2" charset="-78"/>
              </a:rPr>
              <a:t>برخوردار باشد، یا به راحتی شناسایی شود، افزایش می یابد. اخباری که محرک اقدام به خودکشی های بعدی هستند </a:t>
            </a:r>
            <a:r>
              <a:rPr lang="fa-IR" sz="2000" dirty="0" smtClean="0">
                <a:cs typeface="B Nazanin" panose="00000400000000000000" pitchFamily="2" charset="-78"/>
              </a:rPr>
              <a:t>معمولا طولانی ترند </a:t>
            </a:r>
            <a:r>
              <a:rPr lang="fa-IR" sz="2000" dirty="0">
                <a:cs typeface="B Nazanin" panose="00000400000000000000" pitchFamily="2" charset="-78"/>
              </a:rPr>
              <a:t>و بیشتر تکرار میشوند. تأثیر اخبار رسانه ای بر افزایش میزان خودکشی به نام </a:t>
            </a:r>
            <a:r>
              <a:rPr lang="fa-IR" sz="2000" dirty="0" smtClean="0">
                <a:cs typeface="B Nazanin" panose="00000400000000000000" pitchFamily="2" charset="-78"/>
              </a:rPr>
              <a:t>«تأثیر ورتر» </a:t>
            </a:r>
            <a:r>
              <a:rPr lang="fa-IR" sz="2000" dirty="0">
                <a:cs typeface="B Nazanin" panose="00000400000000000000" pitchFamily="2" charset="-78"/>
              </a:rPr>
              <a:t>شناخته می شود. این نامگذاری بر اساس خودکشی قهرمان اصلی رمان گوته، رنج های ورتر جوان ، است که پس از شکست عاطفی، دست به خودکشی می زند . از سوی دیگر، گزارش </a:t>
            </a:r>
            <a:r>
              <a:rPr lang="fa-IR" sz="2000" dirty="0" smtClean="0">
                <a:cs typeface="B Nazanin" panose="00000400000000000000" pitchFamily="2" charset="-78"/>
              </a:rPr>
              <a:t>مسئولانه </a:t>
            </a:r>
            <a:r>
              <a:rPr lang="fa-IR" sz="2000" dirty="0">
                <a:cs typeface="B Nazanin" panose="00000400000000000000" pitchFamily="2" charset="-78"/>
              </a:rPr>
              <a:t>ی خودکشی می تواند به آگاه سازی و آموزش عمومی درباره ی خودکشی و پیشگیری از آن کمک کند، افراد در معرض خطر خودکشی را به اقدامات جایگزین تشویق کند و در مجموع الهام بخش گفت وگوی های آزادانه تر و امیدبخش تری باشد</a:t>
            </a:r>
            <a:endParaRPr lang="en-US" sz="2000" dirty="0">
              <a:cs typeface="B Nazanin" panose="00000400000000000000" pitchFamily="2" charset="-78"/>
            </a:endParaRPr>
          </a:p>
        </p:txBody>
      </p:sp>
    </p:spTree>
    <p:extLst>
      <p:ext uri="{BB962C8B-B14F-4D97-AF65-F5344CB8AC3E}">
        <p14:creationId xmlns:p14="http://schemas.microsoft.com/office/powerpoint/2010/main" val="14609247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58240" y="600891"/>
            <a:ext cx="10346372" cy="5310331"/>
          </a:xfrm>
        </p:spPr>
        <p:txBody>
          <a:bodyPr>
            <a:normAutofit/>
          </a:bodyPr>
          <a:lstStyle/>
          <a:p>
            <a:pPr algn="r" rtl="1"/>
            <a:r>
              <a:rPr lang="fa-IR" sz="2000" dirty="0">
                <a:cs typeface="B Nazanin" panose="00000400000000000000" pitchFamily="2" charset="-78"/>
              </a:rPr>
              <a:t>انتشار گزارش هایی که نشان </a:t>
            </a:r>
            <a:r>
              <a:rPr lang="fa-IR" sz="2000" dirty="0" smtClean="0">
                <a:cs typeface="B Nazanin" panose="00000400000000000000" pitchFamily="2" charset="-78"/>
              </a:rPr>
              <a:t>دهنده ی </a:t>
            </a:r>
            <a:r>
              <a:rPr lang="fa-IR" sz="2000" dirty="0">
                <a:cs typeface="B Nazanin" panose="00000400000000000000" pitchFamily="2" charset="-78"/>
              </a:rPr>
              <a:t>رفتارهای کمک طلبانه </a:t>
            </a:r>
            <a:r>
              <a:rPr lang="fa-IR" sz="2000" dirty="0" smtClean="0">
                <a:cs typeface="B Nazanin" panose="00000400000000000000" pitchFamily="2" charset="-78"/>
              </a:rPr>
              <a:t>(مقابله </a:t>
            </a:r>
            <a:r>
              <a:rPr lang="fa-IR" sz="2000" dirty="0">
                <a:cs typeface="B Nazanin" panose="00000400000000000000" pitchFamily="2" charset="-78"/>
              </a:rPr>
              <a:t>ی </a:t>
            </a:r>
            <a:r>
              <a:rPr lang="fa-IR" sz="2000" dirty="0" smtClean="0">
                <a:cs typeface="B Nazanin" panose="00000400000000000000" pitchFamily="2" charset="-78"/>
              </a:rPr>
              <a:t>مثبت) </a:t>
            </a:r>
            <a:r>
              <a:rPr lang="fa-IR" sz="2000" dirty="0">
                <a:cs typeface="B Nazanin" panose="00000400000000000000" pitchFamily="2" charset="-78"/>
              </a:rPr>
              <a:t>در شرایط سخت هستند می تواند باعث تقویت عوامل محافظت کننده یا </a:t>
            </a:r>
            <a:r>
              <a:rPr lang="fa-IR" sz="2000" dirty="0" smtClean="0">
                <a:cs typeface="B Nazanin" panose="00000400000000000000" pitchFamily="2" charset="-78"/>
              </a:rPr>
              <a:t>ممانعت کننده </a:t>
            </a:r>
            <a:r>
              <a:rPr lang="fa-IR" sz="2000" dirty="0">
                <a:cs typeface="B Nazanin" panose="00000400000000000000" pitchFamily="2" charset="-78"/>
              </a:rPr>
              <a:t>از خودکشی باشد و به این طریق در پیشگیری از خودکشی نقش داشته باشد. اخبار رسانه ای درباره ی خودکشی باید همیشه حاوی </a:t>
            </a:r>
            <a:r>
              <a:rPr lang="fa-IR" sz="2000" dirty="0" smtClean="0">
                <a:cs typeface="B Nazanin" panose="00000400000000000000" pitchFamily="2" charset="-78"/>
              </a:rPr>
              <a:t>اطلاعاتی درباره ی </a:t>
            </a:r>
            <a:r>
              <a:rPr lang="fa-IR" sz="2000" dirty="0">
                <a:cs typeface="B Nazanin" panose="00000400000000000000" pitchFamily="2" charset="-78"/>
              </a:rPr>
              <a:t>نحوه ی دریافت کمک و ترجیحاً معرفی مراکز شناخته </a:t>
            </a:r>
            <a:r>
              <a:rPr lang="fa-IR" sz="2000" dirty="0" smtClean="0">
                <a:cs typeface="B Nazanin" panose="00000400000000000000" pitchFamily="2" charset="-78"/>
              </a:rPr>
              <a:t>شده ی </a:t>
            </a:r>
            <a:r>
              <a:rPr lang="fa-IR" sz="2000" dirty="0">
                <a:cs typeface="B Nazanin" panose="00000400000000000000" pitchFamily="2" charset="-78"/>
              </a:rPr>
              <a:t>پیشگیری از خودکشی باشد که </a:t>
            </a:r>
            <a:r>
              <a:rPr lang="fa-IR" sz="2000" dirty="0" smtClean="0">
                <a:cs typeface="B Nazanin" panose="00000400000000000000" pitchFamily="2" charset="-78"/>
              </a:rPr>
              <a:t>بیست وچهارساعته </a:t>
            </a:r>
            <a:r>
              <a:rPr lang="fa-IR" sz="2000" dirty="0">
                <a:cs typeface="B Nazanin" panose="00000400000000000000" pitchFamily="2" charset="-78"/>
              </a:rPr>
              <a:t>و هفت روز هفته در دسترس هستند</a:t>
            </a:r>
          </a:p>
          <a:p>
            <a:pPr algn="r" rtl="1"/>
            <a:r>
              <a:rPr lang="fa-IR" sz="2000" dirty="0">
                <a:cs typeface="B Nazanin" panose="00000400000000000000" pitchFamily="2" charset="-78"/>
              </a:rPr>
              <a:t>توصیه هایی که درباره ی گزارش اخبار خودکشی در رسانه ها مطرح می شود باید با شرایط هر دو حوزه ی </a:t>
            </a:r>
            <a:r>
              <a:rPr lang="fa-IR" sz="2000" dirty="0" smtClean="0">
                <a:cs typeface="B Nazanin" panose="00000400000000000000" pitchFamily="2" charset="-78"/>
              </a:rPr>
              <a:t>رسانه های </a:t>
            </a:r>
            <a:r>
              <a:rPr lang="fa-IR" sz="2000" dirty="0">
                <a:cs typeface="B Nazanin" panose="00000400000000000000" pitchFamily="2" charset="-78"/>
              </a:rPr>
              <a:t>سنتی و رسانه های دیجیتال متناسب شود و هدفش آگاهی رسانی به تعداد هر چه </a:t>
            </a:r>
            <a:r>
              <a:rPr lang="fa-IR" sz="2000" dirty="0" smtClean="0">
                <a:cs typeface="B Nazanin" panose="00000400000000000000" pitchFamily="2" charset="-78"/>
              </a:rPr>
              <a:t>بیشتری </a:t>
            </a:r>
            <a:r>
              <a:rPr lang="fa-IR" sz="2000" dirty="0">
                <a:cs typeface="B Nazanin" panose="00000400000000000000" pitchFamily="2" charset="-78"/>
              </a:rPr>
              <a:t>از مردم درباره ی خودکشی باشد. ویژگی برجسته ی رسانه های دیجیتال قابلیت پخش و انتشار سریع اخبار است که سبب میشود پایش و کنترل آن بسیار دشوار شود. به رغم تفاوت های موجود میان </a:t>
            </a:r>
            <a:r>
              <a:rPr lang="fa-IR" sz="2000" dirty="0" smtClean="0">
                <a:cs typeface="B Nazanin" panose="00000400000000000000" pitchFamily="2" charset="-78"/>
              </a:rPr>
              <a:t>رسانه های </a:t>
            </a:r>
            <a:r>
              <a:rPr lang="fa-IR" sz="2000" dirty="0">
                <a:cs typeface="B Nazanin" panose="00000400000000000000" pitchFamily="2" charset="-78"/>
              </a:rPr>
              <a:t>دیجیتال و </a:t>
            </a:r>
            <a:r>
              <a:rPr lang="fa-IR" sz="2000" dirty="0" smtClean="0">
                <a:cs typeface="B Nazanin" panose="00000400000000000000" pitchFamily="2" charset="-78"/>
              </a:rPr>
              <a:t>رسانه های </a:t>
            </a:r>
            <a:r>
              <a:rPr lang="fa-IR" sz="2000" dirty="0">
                <a:cs typeface="B Nazanin" panose="00000400000000000000" pitchFamily="2" charset="-78"/>
              </a:rPr>
              <a:t>قدیمی تر، یافته های مطالعاتی که درباره ی تأثیر رسانه های سنتی بر رفتارهای خودکشی انجام شده می تواند به اقدامات پیشگیری از خودکشی در رسانه های دیجیتال کمک کند. در مقابل، درس های به </a:t>
            </a:r>
            <a:r>
              <a:rPr lang="fa-IR" sz="2000" dirty="0" smtClean="0">
                <a:cs typeface="B Nazanin" panose="00000400000000000000" pitchFamily="2" charset="-78"/>
              </a:rPr>
              <a:t>دست آمده </a:t>
            </a:r>
            <a:r>
              <a:rPr lang="fa-IR" sz="2000" dirty="0">
                <a:cs typeface="B Nazanin" panose="00000400000000000000" pitchFamily="2" charset="-78"/>
              </a:rPr>
              <a:t>از نقش احتمالی رسانه های دیجیتال در افزایش رفتارهای خودکشی ممکن است </a:t>
            </a:r>
            <a:r>
              <a:rPr lang="fa-IR" sz="2000" dirty="0" smtClean="0">
                <a:cs typeface="B Nazanin" panose="00000400000000000000" pitchFamily="2" charset="-78"/>
              </a:rPr>
              <a:t>اطلاعات </a:t>
            </a:r>
            <a:r>
              <a:rPr lang="fa-IR" sz="2000" dirty="0">
                <a:cs typeface="B Nazanin" panose="00000400000000000000" pitchFamily="2" charset="-78"/>
              </a:rPr>
              <a:t>مفیدی را در زمینه ی اقدامات پیشگیری از خودکشی در رسانه های قدیمی تر فراهم </a:t>
            </a:r>
            <a:r>
              <a:rPr lang="fa-IR" sz="2000" dirty="0" smtClean="0">
                <a:cs typeface="B Nazanin" panose="00000400000000000000" pitchFamily="2" charset="-78"/>
              </a:rPr>
              <a:t>سازد</a:t>
            </a:r>
          </a:p>
          <a:p>
            <a:pPr algn="r" rtl="1"/>
            <a:r>
              <a:rPr lang="fa-IR" sz="2000" dirty="0">
                <a:cs typeface="B Nazanin" panose="00000400000000000000" pitchFamily="2" charset="-78"/>
              </a:rPr>
              <a:t>دستورالعمل حاضر </a:t>
            </a:r>
            <a:r>
              <a:rPr lang="fa-IR" sz="2000" dirty="0" smtClean="0">
                <a:cs typeface="B Nazanin" panose="00000400000000000000" pitchFamily="2" charset="-78"/>
              </a:rPr>
              <a:t>خلاصه </a:t>
            </a:r>
            <a:r>
              <a:rPr lang="fa-IR" sz="2000" dirty="0">
                <a:cs typeface="B Nazanin" panose="00000400000000000000" pitchFamily="2" charset="-78"/>
              </a:rPr>
              <a:t>ای از شواهد موجود درباره ی تأثیر گزارش رسانه ای خودکشی را ارائه و </a:t>
            </a:r>
            <a:r>
              <a:rPr lang="fa-IR" sz="2000" dirty="0" smtClean="0">
                <a:cs typeface="B Nazanin" panose="00000400000000000000" pitchFamily="2" charset="-78"/>
              </a:rPr>
              <a:t>اطلاعاتی </a:t>
            </a:r>
            <a:r>
              <a:rPr lang="fa-IR" sz="2000" dirty="0">
                <a:cs typeface="B Nazanin" panose="00000400000000000000" pitchFamily="2" charset="-78"/>
              </a:rPr>
              <a:t>را درباره ی نحوه ی گزارش اخبار خودکشی برای اصحاب رسانه فراهم می کند و بر این نکته تأکید می ورزد که گاه با توجه به ارزش خبری خودکشی چاره ای جز گزارش آن وجود ندارد. این کتابچه پیشنهادهایی را در زمینه نحوه انتشار درست، مناسب و </a:t>
            </a:r>
            <a:r>
              <a:rPr lang="fa-IR" sz="2000" dirty="0" smtClean="0">
                <a:cs typeface="B Nazanin" panose="00000400000000000000" pitchFamily="2" charset="-78"/>
              </a:rPr>
              <a:t>مسئولانه </a:t>
            </a:r>
            <a:r>
              <a:rPr lang="fa-IR" sz="2000" dirty="0">
                <a:cs typeface="B Nazanin" panose="00000400000000000000" pitchFamily="2" charset="-78"/>
              </a:rPr>
              <a:t>خبر که هم در رسانه های چاپی و هم در رسانه های دیجیتال می تواند کاربرد داشته باشد ارائه می کند</a:t>
            </a:r>
            <a:r>
              <a:rPr lang="fa-IR" sz="2000" dirty="0"/>
              <a:t>.</a:t>
            </a:r>
            <a:endParaRPr lang="en-US" sz="2000" dirty="0">
              <a:cs typeface="B Nazanin" panose="00000400000000000000" pitchFamily="2" charset="-78"/>
            </a:endParaRPr>
          </a:p>
        </p:txBody>
      </p:sp>
    </p:spTree>
    <p:extLst>
      <p:ext uri="{BB962C8B-B14F-4D97-AF65-F5344CB8AC3E}">
        <p14:creationId xmlns:p14="http://schemas.microsoft.com/office/powerpoint/2010/main" val="8829960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2534194" y="226422"/>
            <a:ext cx="9413966" cy="6505303"/>
          </a:xfrm>
          <a:prstGeom prst="rect">
            <a:avLst/>
          </a:prstGeom>
        </p:spPr>
      </p:pic>
    </p:spTree>
    <p:extLst>
      <p:ext uri="{BB962C8B-B14F-4D97-AF65-F5344CB8AC3E}">
        <p14:creationId xmlns:p14="http://schemas.microsoft.com/office/powerpoint/2010/main" val="32355119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37509" y="624110"/>
            <a:ext cx="9667103" cy="734427"/>
          </a:xfrm>
        </p:spPr>
        <p:txBody>
          <a:bodyPr>
            <a:normAutofit/>
          </a:bodyPr>
          <a:lstStyle/>
          <a:p>
            <a:pPr algn="ctr" rtl="1"/>
            <a:r>
              <a:rPr lang="fa-IR" sz="2400" b="1" dirty="0">
                <a:cs typeface="B Nazanin" panose="00000400000000000000" pitchFamily="2" charset="-78"/>
              </a:rPr>
              <a:t>مشروح دستورالعمل گزارشدهی </a:t>
            </a:r>
            <a:r>
              <a:rPr lang="fa-IR" sz="2400" b="1" dirty="0" smtClean="0">
                <a:cs typeface="B Nazanin" panose="00000400000000000000" pitchFamily="2" charset="-78"/>
              </a:rPr>
              <a:t>مسئولانه ی </a:t>
            </a:r>
            <a:r>
              <a:rPr lang="fa-IR" sz="2400" b="1" dirty="0">
                <a:cs typeface="B Nazanin" panose="00000400000000000000" pitchFamily="2" charset="-78"/>
              </a:rPr>
              <a:t>اخبار خودکشی</a:t>
            </a:r>
            <a:endParaRPr lang="en-US" sz="2400" b="1" dirty="0">
              <a:cs typeface="B Nazanin" panose="00000400000000000000" pitchFamily="2" charset="-78"/>
            </a:endParaRPr>
          </a:p>
        </p:txBody>
      </p:sp>
      <p:sp>
        <p:nvSpPr>
          <p:cNvPr id="3" name="Content Placeholder 2"/>
          <p:cNvSpPr>
            <a:spLocks noGrp="1"/>
          </p:cNvSpPr>
          <p:nvPr>
            <p:ph idx="1"/>
          </p:nvPr>
        </p:nvSpPr>
        <p:spPr>
          <a:xfrm>
            <a:off x="1018903" y="1358537"/>
            <a:ext cx="10702834" cy="4552685"/>
          </a:xfrm>
        </p:spPr>
        <p:txBody>
          <a:bodyPr>
            <a:normAutofit/>
          </a:bodyPr>
          <a:lstStyle/>
          <a:p>
            <a:pPr algn="r" rtl="1"/>
            <a:r>
              <a:rPr lang="fa-IR" sz="2000" dirty="0">
                <a:cs typeface="B Nazanin" panose="00000400000000000000" pitchFamily="2" charset="-78"/>
              </a:rPr>
              <a:t>اطلاعات دقیقی درباره ی نحوه دریافت کمک در مواجهه با افکار خودکشی ارائه دهید. </a:t>
            </a:r>
          </a:p>
          <a:p>
            <a:pPr marL="0" indent="0" algn="just" rtl="1">
              <a:buNone/>
            </a:pPr>
            <a:r>
              <a:rPr lang="fa-IR" sz="2000" dirty="0" smtClean="0">
                <a:cs typeface="B Nazanin" panose="00000400000000000000" pitchFamily="2" charset="-78"/>
              </a:rPr>
              <a:t>اطلاعات </a:t>
            </a:r>
            <a:r>
              <a:rPr lang="fa-IR" sz="2000" dirty="0">
                <a:cs typeface="B Nazanin" panose="00000400000000000000" pitchFamily="2" charset="-78"/>
              </a:rPr>
              <a:t>مربوط به نحوه ی دسترسی به منابع حمایتی باید در پایان تمامی گزارش ها و اخبار مربوط به خودکشی ارائه شود. منابع اختصاصی باید شامل مراکز پیشگیری از خودکشی، خطوط بحران، سایر متخصصان مرتبط در حوزه ی </a:t>
            </a:r>
            <a:r>
              <a:rPr lang="fa-IR" sz="2000" dirty="0" smtClean="0">
                <a:cs typeface="B Nazanin" panose="00000400000000000000" pitchFamily="2" charset="-78"/>
              </a:rPr>
              <a:t>سلامت </a:t>
            </a:r>
            <a:r>
              <a:rPr lang="fa-IR" sz="2000" dirty="0">
                <a:cs typeface="B Nazanin" panose="00000400000000000000" pitchFamily="2" charset="-78"/>
              </a:rPr>
              <a:t>و رفاه و گروه های خودیاری باشد. </a:t>
            </a:r>
            <a:r>
              <a:rPr lang="fa-IR" sz="2000" dirty="0" smtClean="0">
                <a:cs typeface="B Nazanin" panose="00000400000000000000" pitchFamily="2" charset="-78"/>
              </a:rPr>
              <a:t>اطلاعات </a:t>
            </a:r>
            <a:r>
              <a:rPr lang="fa-IR" sz="2000" dirty="0">
                <a:cs typeface="B Nazanin" panose="00000400000000000000" pitchFamily="2" charset="-78"/>
              </a:rPr>
              <a:t>مربوط به محل دریافت کمک باید </a:t>
            </a:r>
            <a:r>
              <a:rPr lang="fa-IR" sz="2000" dirty="0" smtClean="0">
                <a:cs typeface="B Nazanin" panose="00000400000000000000" pitchFamily="2" charset="-78"/>
              </a:rPr>
              <a:t>لازم را </a:t>
            </a:r>
            <a:r>
              <a:rPr lang="fa-IR" sz="2000" dirty="0">
                <a:cs typeface="B Nazanin" panose="00000400000000000000" pitchFamily="2" charset="-78"/>
              </a:rPr>
              <a:t>برای افرادی که تحت فشار هیجانی هستند ، یا بر اثر شنیدن گزارش خودکشی در آستانه ی اقدام به خودکشی قرار دارند، فراهم کند. نشانی و </a:t>
            </a:r>
            <a:r>
              <a:rPr lang="fa-IR" sz="2000" dirty="0" smtClean="0">
                <a:cs typeface="B Nazanin" panose="00000400000000000000" pitchFamily="2" charset="-78"/>
              </a:rPr>
              <a:t>اطلاعات </a:t>
            </a:r>
            <a:r>
              <a:rPr lang="fa-IR" sz="2000" dirty="0">
                <a:cs typeface="B Nazanin" panose="00000400000000000000" pitchFamily="2" charset="-78"/>
              </a:rPr>
              <a:t>تماس منابع موردنظر باید مرتب کنترل و از صحت آنها اطمینان حاصل شود. </a:t>
            </a:r>
            <a:r>
              <a:rPr lang="fa-IR" sz="2000" dirty="0" smtClean="0">
                <a:cs typeface="B Nazanin" panose="00000400000000000000" pitchFamily="2" charset="-78"/>
              </a:rPr>
              <a:t>ارائه ی </a:t>
            </a:r>
            <a:r>
              <a:rPr lang="fa-IR" sz="2000" dirty="0">
                <a:cs typeface="B Nazanin" panose="00000400000000000000" pitchFamily="2" charset="-78"/>
              </a:rPr>
              <a:t>فهرستی بلند </a:t>
            </a:r>
            <a:r>
              <a:rPr lang="fa-IR" sz="2000" dirty="0" smtClean="0">
                <a:cs typeface="B Nazanin" panose="00000400000000000000" pitchFamily="2" charset="-78"/>
              </a:rPr>
              <a:t>بالا </a:t>
            </a:r>
            <a:r>
              <a:rPr lang="fa-IR" sz="2000" dirty="0">
                <a:cs typeface="B Nazanin" panose="00000400000000000000" pitchFamily="2" charset="-78"/>
              </a:rPr>
              <a:t>از منابع ممکن است گیج کننده باشد و نتیجه ی معکوس بدهد ، بنابراین ذکر تعداد محدودی از این منابع کافی است </a:t>
            </a:r>
            <a:r>
              <a:rPr lang="fa-IR" sz="2000" dirty="0" smtClean="0">
                <a:cs typeface="B Nazanin" panose="00000400000000000000" pitchFamily="2" charset="-78"/>
              </a:rPr>
              <a:t>(مثلًا </a:t>
            </a:r>
            <a:r>
              <a:rPr lang="fa-IR" sz="2000" dirty="0">
                <a:cs typeface="B Nazanin" panose="00000400000000000000" pitchFamily="2" charset="-78"/>
              </a:rPr>
              <a:t>ذکر تنها یک شماره تلفن و یک وب </a:t>
            </a:r>
            <a:r>
              <a:rPr lang="fa-IR" sz="2000" dirty="0" smtClean="0">
                <a:cs typeface="B Nazanin" panose="00000400000000000000" pitchFamily="2" charset="-78"/>
              </a:rPr>
              <a:t>سایت</a:t>
            </a:r>
            <a:r>
              <a:rPr lang="fa-IR" dirty="0" smtClean="0"/>
              <a:t>)</a:t>
            </a:r>
          </a:p>
          <a:p>
            <a:pPr algn="just" rtl="1"/>
            <a:r>
              <a:rPr lang="fa-IR" sz="2000" dirty="0">
                <a:cs typeface="B Nazanin" panose="00000400000000000000" pitchFamily="2" charset="-78"/>
              </a:rPr>
              <a:t>این واقعیت را بپذیرید که اصحاب رسانه خود ممکن است تحت تاثیرات منفی گزارش اخبار خودکشی قرار گیرند.</a:t>
            </a:r>
          </a:p>
          <a:p>
            <a:pPr marL="0" indent="0" algn="just" rtl="1">
              <a:buNone/>
            </a:pPr>
            <a:r>
              <a:rPr lang="fa-IR" sz="2000" dirty="0">
                <a:cs typeface="B Nazanin" panose="00000400000000000000" pitchFamily="2" charset="-78"/>
              </a:rPr>
              <a:t>تهیه ی گزارشی درباره ی خودکشی ممکن است تجربیات فردی گزارشگر رسانه را در این زمینه تقویت کند. این اتفاق ممکن است در هر محیطی رخ بدهد، اما </a:t>
            </a:r>
            <a:r>
              <a:rPr lang="fa-IR" sz="2000" dirty="0" smtClean="0">
                <a:cs typeface="B Nazanin" panose="00000400000000000000" pitchFamily="2" charset="-78"/>
              </a:rPr>
              <a:t>معمولا </a:t>
            </a:r>
            <a:r>
              <a:rPr lang="fa-IR" sz="2000" dirty="0">
                <a:cs typeface="B Nazanin" panose="00000400000000000000" pitchFamily="2" charset="-78"/>
              </a:rPr>
              <a:t>در اجتماعات کوچک و بسته ای که در آن کارکنان رسانه پیوندهای محلی قدرتمندی با هم دارند بیشتر به وقوع می پیوندد. برای مقابله با این موارد، سازمانهای رسانه ای موظفند از وجود حمایتهای </a:t>
            </a:r>
            <a:r>
              <a:rPr lang="fa-IR" sz="2000" dirty="0" smtClean="0">
                <a:cs typeface="B Nazanin" panose="00000400000000000000" pitchFamily="2" charset="-78"/>
              </a:rPr>
              <a:t>لازم </a:t>
            </a:r>
            <a:r>
              <a:rPr lang="fa-IR" sz="2000" dirty="0">
                <a:cs typeface="B Nazanin" panose="00000400000000000000" pitchFamily="2" charset="-78"/>
              </a:rPr>
              <a:t>-از قبیل جلسات توصیف رویداد و فراهم بودن آموزش های موردنیاز- برای اصحاب رسانه اطمینان حاصل کنند. کارکنانی که به هر طریق درگیر تأثیرات منفی خودکشی هستند، نباید در </a:t>
            </a:r>
            <a:r>
              <a:rPr lang="fa-IR" sz="2000" dirty="0" smtClean="0">
                <a:cs typeface="B Nazanin" panose="00000400000000000000" pitchFamily="2" charset="-78"/>
              </a:rPr>
              <a:t>جست وجوی </a:t>
            </a:r>
            <a:r>
              <a:rPr lang="fa-IR" sz="2000" dirty="0">
                <a:cs typeface="B Nazanin" panose="00000400000000000000" pitchFamily="2" charset="-78"/>
              </a:rPr>
              <a:t>کمک تعلل کنند.</a:t>
            </a:r>
            <a:endParaRPr lang="en-US" sz="2000" dirty="0">
              <a:cs typeface="B Nazanin" panose="00000400000000000000" pitchFamily="2" charset="-78"/>
            </a:endParaRPr>
          </a:p>
        </p:txBody>
      </p:sp>
    </p:spTree>
    <p:extLst>
      <p:ext uri="{BB962C8B-B14F-4D97-AF65-F5344CB8AC3E}">
        <p14:creationId xmlns:p14="http://schemas.microsoft.com/office/powerpoint/2010/main" val="3999518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33303" y="566057"/>
            <a:ext cx="9571309" cy="5991497"/>
          </a:xfrm>
        </p:spPr>
        <p:txBody>
          <a:bodyPr/>
          <a:lstStyle/>
          <a:p>
            <a:pPr algn="r" rtl="1"/>
            <a:r>
              <a:rPr lang="fa-IR" sz="2000" dirty="0">
                <a:cs typeface="B Nazanin" panose="00000400000000000000" pitchFamily="2" charset="-78"/>
              </a:rPr>
              <a:t>هنگام گزارش خودکشی افراد مشهور جانب احتیاط را رعایت کنید. </a:t>
            </a:r>
          </a:p>
          <a:p>
            <a:pPr marL="0" indent="0" algn="just" rtl="1">
              <a:buNone/>
            </a:pPr>
            <a:r>
              <a:rPr lang="fa-IR" sz="2000" dirty="0">
                <a:cs typeface="B Nazanin" panose="00000400000000000000" pitchFamily="2" charset="-78"/>
              </a:rPr>
              <a:t>خودکشی افراد مشهور ارزش خبری دارد و غالباً توجه مردم را جلب می کند. احتمال دارد گزارش چنین خودکشی هایی سبب افزایش خودکشی در افراد آسیب پذیر شود. بزرگنمایی مرگ شخصیت های مشهور ممکن است ناخواسته این تصور را القا کند که جامعه رفتار خودکشی را تجلیل می کند، در نتیجه ممکن است باعث افزایش رفتار خودکشی در دیگران شود. به همین دلیل، در گزارش خودکشی افراد مشهور باید بسیار دقت کرد. این گزارش ها نباید از خودکشی فرد تجلیل یا جزئیات روش خودکشی او را بیان کنند . تمرکز بر زندگینامه ی افراد مشهور، و نقش آنها در اجتماع و تأثیر منفی مرگشان بر دیگران، به ذکر جزئیات مربوط به خودکشی یا ارائه ی </a:t>
            </a:r>
            <a:r>
              <a:rPr lang="fa-IR" sz="2000" dirty="0" smtClean="0">
                <a:cs typeface="B Nazanin" panose="00000400000000000000" pitchFamily="2" charset="-78"/>
              </a:rPr>
              <a:t>دلایلی </a:t>
            </a:r>
            <a:r>
              <a:rPr lang="fa-IR" sz="2000" dirty="0">
                <a:cs typeface="B Nazanin" panose="00000400000000000000" pitchFamily="2" charset="-78"/>
              </a:rPr>
              <a:t>ساده انگارانه برای مرگ آنها ارجحیت دارد. </a:t>
            </a:r>
            <a:r>
              <a:rPr lang="fa-IR" sz="2000" dirty="0" smtClean="0">
                <a:cs typeface="B Nazanin" panose="00000400000000000000" pitchFamily="2" charset="-78"/>
              </a:rPr>
              <a:t>علاوه </a:t>
            </a:r>
            <a:r>
              <a:rPr lang="fa-IR" sz="2000" dirty="0">
                <a:cs typeface="B Nazanin" panose="00000400000000000000" pitchFamily="2" charset="-78"/>
              </a:rPr>
              <a:t>بر این، باید در گزارش مرگ افراد مشهور، زمانی که علت مرگ هنوز مشخص نیست، احتیاط کرد. </a:t>
            </a:r>
            <a:r>
              <a:rPr lang="fa-IR" sz="2000" dirty="0" smtClean="0">
                <a:cs typeface="B Nazanin" panose="00000400000000000000" pitchFamily="2" charset="-78"/>
              </a:rPr>
              <a:t>گمانه زنی </a:t>
            </a:r>
            <a:r>
              <a:rPr lang="fa-IR" sz="2000" dirty="0">
                <a:cs typeface="B Nazanin" panose="00000400000000000000" pitchFamily="2" charset="-78"/>
              </a:rPr>
              <a:t>رسانه ها درباره ی احتمال خودکشی شخص مشهور می تواند </a:t>
            </a:r>
            <a:r>
              <a:rPr lang="fa-IR" sz="2000" dirty="0" smtClean="0">
                <a:cs typeface="B Nazanin" panose="00000400000000000000" pitchFamily="2" charset="-78"/>
              </a:rPr>
              <a:t>آسیب رسان </a:t>
            </a:r>
            <a:r>
              <a:rPr lang="fa-IR" sz="2000" dirty="0">
                <a:cs typeface="B Nazanin" panose="00000400000000000000" pitchFamily="2" charset="-78"/>
              </a:rPr>
              <a:t>باشد . بهتر است تا زمان مشخص شدن علت مرگ و تحقیق درباره ی آن منتظر ماند. همانطور که پیش تر اشاره شد، گزارش ها همیشه باید حاوی </a:t>
            </a:r>
            <a:r>
              <a:rPr lang="fa-IR" sz="2000" dirty="0" smtClean="0">
                <a:cs typeface="B Nazanin" panose="00000400000000000000" pitchFamily="2" charset="-78"/>
              </a:rPr>
              <a:t>اطلاعاتی </a:t>
            </a:r>
            <a:r>
              <a:rPr lang="fa-IR" sz="2000" dirty="0">
                <a:cs typeface="B Nazanin" panose="00000400000000000000" pitchFamily="2" charset="-78"/>
              </a:rPr>
              <a:t>درباره ی </a:t>
            </a:r>
            <a:r>
              <a:rPr lang="fa-IR" sz="2000" dirty="0" smtClean="0">
                <a:cs typeface="B Nazanin" panose="00000400000000000000" pitchFamily="2" charset="-78"/>
              </a:rPr>
              <a:t>نحوه ی </a:t>
            </a:r>
            <a:r>
              <a:rPr lang="fa-IR" sz="2000" dirty="0">
                <a:cs typeface="B Nazanin" panose="00000400000000000000" pitchFamily="2" charset="-78"/>
              </a:rPr>
              <a:t>دسترسی به منابع کمکی برای افراد در معرض خطر یا افرادی باشد که ممکن است در نتیجه ی شنیدن اخبار خودکشی دچار استرس یا افکار خودکشی شوند</a:t>
            </a:r>
            <a:r>
              <a:rPr lang="fa-IR" sz="2000" dirty="0" smtClean="0">
                <a:cs typeface="B Nazanin" panose="00000400000000000000" pitchFamily="2" charset="-78"/>
              </a:rPr>
              <a:t>.</a:t>
            </a:r>
          </a:p>
          <a:p>
            <a:pPr marL="0" indent="0" algn="just" rtl="1">
              <a:buNone/>
            </a:pPr>
            <a:endParaRPr lang="fa-IR" sz="2000" dirty="0" smtClean="0">
              <a:cs typeface="B Nazanin" panose="00000400000000000000" pitchFamily="2" charset="-78"/>
            </a:endParaRPr>
          </a:p>
        </p:txBody>
      </p:sp>
    </p:spTree>
    <p:extLst>
      <p:ext uri="{BB962C8B-B14F-4D97-AF65-F5344CB8AC3E}">
        <p14:creationId xmlns:p14="http://schemas.microsoft.com/office/powerpoint/2010/main" val="13714906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06035" y="731519"/>
            <a:ext cx="9489576" cy="5503817"/>
          </a:xfrm>
        </p:spPr>
        <p:txBody>
          <a:bodyPr>
            <a:normAutofit fontScale="92500"/>
          </a:bodyPr>
          <a:lstStyle/>
          <a:p>
            <a:pPr algn="just" rtl="1"/>
            <a:r>
              <a:rPr lang="fa-IR" sz="2000" dirty="0">
                <a:cs typeface="B Nazanin" panose="00000400000000000000" pitchFamily="2" charset="-78"/>
              </a:rPr>
              <a:t>درباره ی حقایق خودکشی و شیوه های پیشگیری از خودکشی، بدون ترویج باورهای نادرست، به مردم آموزش بدهید. </a:t>
            </a:r>
            <a:endParaRPr lang="en-US" sz="2000" dirty="0">
              <a:cs typeface="B Nazanin" panose="00000400000000000000" pitchFamily="2" charset="-78"/>
            </a:endParaRPr>
          </a:p>
          <a:p>
            <a:pPr marL="0" indent="0" algn="just" rtl="1">
              <a:buNone/>
            </a:pPr>
            <a:r>
              <a:rPr lang="fa-IR" sz="2000" dirty="0" smtClean="0">
                <a:cs typeface="B Nazanin" panose="00000400000000000000" pitchFamily="2" charset="-78"/>
              </a:rPr>
              <a:t>تصورات </a:t>
            </a:r>
            <a:r>
              <a:rPr lang="fa-IR" sz="2000" dirty="0">
                <a:cs typeface="B Nazanin" panose="00000400000000000000" pitchFamily="2" charset="-78"/>
              </a:rPr>
              <a:t>نادرست بسیاری </a:t>
            </a:r>
            <a:r>
              <a:rPr lang="fa-IR" sz="2000" dirty="0" smtClean="0">
                <a:cs typeface="B Nazanin" panose="00000400000000000000" pitchFamily="2" charset="-78"/>
              </a:rPr>
              <a:t>درباره ی </a:t>
            </a:r>
            <a:r>
              <a:rPr lang="fa-IR" sz="2000" dirty="0">
                <a:cs typeface="B Nazanin" panose="00000400000000000000" pitchFamily="2" charset="-78"/>
              </a:rPr>
              <a:t>خودکشی وجود دارد. شواهد نشان میدهند که گزارش های </a:t>
            </a:r>
            <a:r>
              <a:rPr lang="fa-IR" sz="2000" dirty="0" smtClean="0">
                <a:cs typeface="B Nazanin" panose="00000400000000000000" pitchFamily="2" charset="-78"/>
              </a:rPr>
              <a:t>رسانه ای </a:t>
            </a:r>
            <a:r>
              <a:rPr lang="fa-IR" sz="2000" dirty="0">
                <a:cs typeface="B Nazanin" panose="00000400000000000000" pitchFamily="2" charset="-78"/>
              </a:rPr>
              <a:t>که این باورهای نادرست را تکرار می کنند ، ممکن است </a:t>
            </a:r>
            <a:r>
              <a:rPr lang="fa-IR" sz="2000" dirty="0" smtClean="0">
                <a:cs typeface="B Nazanin" panose="00000400000000000000" pitchFamily="2" charset="-78"/>
              </a:rPr>
              <a:t>برانگیزاننده ی </a:t>
            </a:r>
            <a:r>
              <a:rPr lang="fa-IR" sz="2000" dirty="0">
                <a:cs typeface="B Nazanin" panose="00000400000000000000" pitchFamily="2" charset="-78"/>
              </a:rPr>
              <a:t>رفتارهای تقلیدی باشند . </a:t>
            </a:r>
            <a:r>
              <a:rPr lang="fa-IR" sz="2000" dirty="0" smtClean="0">
                <a:cs typeface="B Nazanin" panose="00000400000000000000" pitchFamily="2" charset="-78"/>
              </a:rPr>
              <a:t>علاوه </a:t>
            </a:r>
            <a:r>
              <a:rPr lang="fa-IR" sz="2000" dirty="0">
                <a:cs typeface="B Nazanin" panose="00000400000000000000" pitchFamily="2" charset="-78"/>
              </a:rPr>
              <a:t>بر این، مطالعات نشان داده اند که مردم از میان گزارش های واقعی و غیرواقعی </a:t>
            </a:r>
            <a:r>
              <a:rPr lang="fa-IR" sz="2000" dirty="0" smtClean="0">
                <a:cs typeface="B Nazanin" panose="00000400000000000000" pitchFamily="2" charset="-78"/>
              </a:rPr>
              <a:t>رسانه ها </a:t>
            </a:r>
            <a:r>
              <a:rPr lang="fa-IR" sz="2000" dirty="0">
                <a:cs typeface="B Nazanin" panose="00000400000000000000" pitchFamily="2" charset="-78"/>
              </a:rPr>
              <a:t>بیشتر گرایش دارند که گزارش های غیرواقعی را به خاطر </a:t>
            </a:r>
            <a:r>
              <a:rPr lang="fa-IR" sz="2000" dirty="0" smtClean="0">
                <a:cs typeface="B Nazanin" panose="00000400000000000000" pitchFamily="2" charset="-78"/>
              </a:rPr>
              <a:t>بسپارند. </a:t>
            </a:r>
            <a:r>
              <a:rPr lang="fa-IR" sz="2000" dirty="0">
                <a:cs typeface="B Nazanin" panose="00000400000000000000" pitchFamily="2" charset="-78"/>
              </a:rPr>
              <a:t>جدا از این، هنگام صحبت از حقایق خودکشی، </a:t>
            </a:r>
            <a:r>
              <a:rPr lang="fa-IR" sz="2000" dirty="0" smtClean="0">
                <a:cs typeface="B Nazanin" panose="00000400000000000000" pitchFamily="2" charset="-78"/>
              </a:rPr>
              <a:t>ارائه ی اطلاعاتی </a:t>
            </a:r>
            <a:r>
              <a:rPr lang="fa-IR" sz="2000" dirty="0">
                <a:cs typeface="B Nazanin" panose="00000400000000000000" pitchFamily="2" charset="-78"/>
              </a:rPr>
              <a:t>درباره ی پیشگیری از خودکشی بسیار سودمند و حاوی این پیام است که افرادی که گرایش به خودکشی دارند باید در پی دریافت کمک باشند و نیز بدانند چگونه می توانند چنین کمکی را دریافت کنند. </a:t>
            </a:r>
            <a:endParaRPr lang="fa-IR" sz="2000" dirty="0" smtClean="0">
              <a:cs typeface="B Nazanin" panose="00000400000000000000" pitchFamily="2" charset="-78"/>
            </a:endParaRPr>
          </a:p>
          <a:p>
            <a:pPr marL="0" indent="0" algn="just" rtl="1">
              <a:buNone/>
            </a:pPr>
            <a:r>
              <a:rPr lang="fa-IR" sz="2000" dirty="0">
                <a:cs typeface="B Nazanin" panose="00000400000000000000" pitchFamily="2" charset="-78"/>
              </a:rPr>
              <a:t>گزارش هایی درباره ی نحوه ی مقابله با عوامل استرس زای زندگی و افکار خودکشی و نحوه ی دریافت کمک تهیه </a:t>
            </a:r>
            <a:r>
              <a:rPr lang="fa-IR" sz="2000" dirty="0" smtClean="0">
                <a:cs typeface="B Nazanin" panose="00000400000000000000" pitchFamily="2" charset="-78"/>
              </a:rPr>
              <a:t>کنید</a:t>
            </a:r>
          </a:p>
          <a:p>
            <a:pPr marL="0" indent="0" algn="just" rtl="1">
              <a:buNone/>
            </a:pPr>
            <a:r>
              <a:rPr lang="fa-IR" sz="2000" dirty="0">
                <a:cs typeface="B Nazanin" panose="00000400000000000000" pitchFamily="2" charset="-78"/>
              </a:rPr>
              <a:t>تهیه ی روایت های داستانی از زندگی افرادی که توانسته اند به خوبی شرایط سخت زندگی و افکار خودکشی را مدیریت کنند می تواند به افرادی که در شرایط سخت به سر می برند کمک کند تا از راهبردهای مقابله ای مثبت مشابهی استفاده کنند . </a:t>
            </a:r>
            <a:endParaRPr lang="fa-IR" sz="2000" dirty="0" smtClean="0">
              <a:cs typeface="B Nazanin" panose="00000400000000000000" pitchFamily="2" charset="-78"/>
            </a:endParaRPr>
          </a:p>
          <a:p>
            <a:pPr marL="0" indent="0" algn="just" rtl="1">
              <a:buNone/>
            </a:pPr>
            <a:endParaRPr lang="fa-IR" sz="2000" dirty="0" smtClean="0">
              <a:cs typeface="B Nazanin" panose="00000400000000000000" pitchFamily="2" charset="-78"/>
            </a:endParaRPr>
          </a:p>
          <a:p>
            <a:pPr marL="0" indent="0" algn="just" rtl="1">
              <a:buNone/>
            </a:pPr>
            <a:r>
              <a:rPr lang="fa-IR" sz="2000" dirty="0">
                <a:cs typeface="B Nazanin" panose="00000400000000000000" pitchFamily="2" charset="-78"/>
              </a:rPr>
              <a:t>دیدگاه افرادی که در نتیجه ی خودکشی داغدار </a:t>
            </a:r>
            <a:r>
              <a:rPr lang="fa-IR" sz="2000" dirty="0" smtClean="0">
                <a:cs typeface="B Nazanin" panose="00000400000000000000" pitchFamily="2" charset="-78"/>
              </a:rPr>
              <a:t>شده اند </a:t>
            </a:r>
            <a:r>
              <a:rPr lang="fa-IR" sz="2000" dirty="0">
                <a:cs typeface="B Nazanin" panose="00000400000000000000" pitchFamily="2" charset="-78"/>
              </a:rPr>
              <a:t>میتواند منبع بسیار ارزشمندی برای آموزش دیگران درباره ی واقعیت های خودکشی باشد . بااینحال، </a:t>
            </a:r>
            <a:r>
              <a:rPr lang="fa-IR" sz="2000" dirty="0" smtClean="0">
                <a:cs typeface="B Nazanin" panose="00000400000000000000" pitchFamily="2" charset="-78"/>
              </a:rPr>
              <a:t>جمع آوری </a:t>
            </a:r>
            <a:r>
              <a:rPr lang="fa-IR" sz="2000" dirty="0">
                <a:cs typeface="B Nazanin" panose="00000400000000000000" pitchFamily="2" charset="-78"/>
              </a:rPr>
              <a:t>چنین </a:t>
            </a:r>
            <a:r>
              <a:rPr lang="fa-IR" sz="2000" dirty="0" smtClean="0">
                <a:cs typeface="B Nazanin" panose="00000400000000000000" pitchFamily="2" charset="-78"/>
              </a:rPr>
              <a:t>اطلاعاتی </a:t>
            </a:r>
            <a:r>
              <a:rPr lang="fa-IR" sz="2000" dirty="0">
                <a:cs typeface="B Nazanin" panose="00000400000000000000" pitchFamily="2" charset="-78"/>
              </a:rPr>
              <a:t>و گنجاندن آن در خبر رسانه ای باید با </a:t>
            </a:r>
            <a:r>
              <a:rPr lang="fa-IR" sz="2000" dirty="0" smtClean="0">
                <a:cs typeface="B Nazanin" panose="00000400000000000000" pitchFamily="2" charset="-78"/>
              </a:rPr>
              <a:t>ملاحظاتی </a:t>
            </a:r>
            <a:r>
              <a:rPr lang="fa-IR" sz="2000" dirty="0">
                <a:cs typeface="B Nazanin" panose="00000400000000000000" pitchFamily="2" charset="-78"/>
              </a:rPr>
              <a:t>انجام شود. مشارکت اعضای خانواده، دوستان یا اطرافیان داغدار، یا افرادی که خود ممکن است در شرایط بحرانی باشند، باید بااحتیاط انجام شود. تصمیم برای مصاحبه با شخصی که داغدار خودکشی یکی از عزیزانش است هرگز نباید آسان گرفته </a:t>
            </a:r>
            <a:r>
              <a:rPr lang="fa-IR" sz="2000" dirty="0" smtClean="0">
                <a:cs typeface="B Nazanin" panose="00000400000000000000" pitchFamily="2" charset="-78"/>
              </a:rPr>
              <a:t>شود</a:t>
            </a:r>
            <a:r>
              <a:rPr lang="fa-IR" sz="2000" dirty="0">
                <a:cs typeface="B Nazanin" panose="00000400000000000000" pitchFamily="2" charset="-78"/>
              </a:rPr>
              <a:t>. این افراد وقتی با فقدان عزیزشان روبه رو می شوند بیشتر در معرض خطر خودکشی یا خودآسیبی قرار می گیرند. باید احترام به حریم خصوصی آنها را به نوشتن داستانی دراماتیک ارجح دانست.</a:t>
            </a:r>
            <a:endParaRPr lang="en-US" sz="2000" dirty="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4179298" y="3744958"/>
            <a:ext cx="6115050" cy="552450"/>
          </a:xfrm>
          <a:prstGeom prst="rect">
            <a:avLst/>
          </a:prstGeom>
        </p:spPr>
      </p:pic>
    </p:spTree>
    <p:extLst>
      <p:ext uri="{BB962C8B-B14F-4D97-AF65-F5344CB8AC3E}">
        <p14:creationId xmlns:p14="http://schemas.microsoft.com/office/powerpoint/2010/main" val="38837886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67840" y="304799"/>
            <a:ext cx="9736772" cy="6261463"/>
          </a:xfrm>
        </p:spPr>
        <p:txBody>
          <a:bodyPr>
            <a:normAutofit/>
          </a:bodyPr>
          <a:lstStyle/>
          <a:p>
            <a:pPr algn="just" rtl="1"/>
            <a:r>
              <a:rPr lang="fa-IR" sz="2000" dirty="0">
                <a:cs typeface="B Nazanin" panose="00000400000000000000" pitchFamily="2" charset="-78"/>
              </a:rPr>
              <a:t>اصحاب رسانه باید بدانند که ممکن است در جریان تحقیقات خود </a:t>
            </a:r>
            <a:r>
              <a:rPr lang="fa-IR" sz="2000" dirty="0" smtClean="0">
                <a:cs typeface="B Nazanin" panose="00000400000000000000" pitchFamily="2" charset="-78"/>
              </a:rPr>
              <a:t>اطلاعاتی </a:t>
            </a:r>
            <a:r>
              <a:rPr lang="fa-IR" sz="2000" dirty="0">
                <a:cs typeface="B Nazanin" panose="00000400000000000000" pitchFamily="2" charset="-78"/>
              </a:rPr>
              <a:t>را درباره ی رویداد خودکشی یا متوفی کسب کنند که شاهد عینی خودکشی یا فرد داغدار از آن مطلع نباشد. نحوه ی انتشار این </a:t>
            </a:r>
            <a:r>
              <a:rPr lang="fa-IR" sz="2000" dirty="0" smtClean="0">
                <a:cs typeface="B Nazanin" panose="00000400000000000000" pitchFamily="2" charset="-78"/>
              </a:rPr>
              <a:t>اطلاعات </a:t>
            </a:r>
            <a:r>
              <a:rPr lang="fa-IR" sz="2000" dirty="0">
                <a:cs typeface="B Nazanin" panose="00000400000000000000" pitchFamily="2" charset="-78"/>
              </a:rPr>
              <a:t>بسیار حائز اهمیت است، زیرا ممکن است به افراد داغدار آسیب برسانند </a:t>
            </a:r>
            <a:r>
              <a:rPr lang="fa-IR" sz="2000" dirty="0" smtClean="0">
                <a:cs typeface="B Nazanin" panose="00000400000000000000" pitchFamily="2" charset="-78"/>
              </a:rPr>
              <a:t>.</a:t>
            </a:r>
          </a:p>
          <a:p>
            <a:pPr algn="just" rtl="1"/>
            <a:r>
              <a:rPr lang="fa-IR" sz="2000" dirty="0" smtClean="0">
                <a:cs typeface="B Nazanin" panose="00000400000000000000" pitchFamily="2" charset="-78"/>
              </a:rPr>
              <a:t> </a:t>
            </a:r>
            <a:r>
              <a:rPr lang="fa-IR" sz="2000" dirty="0">
                <a:cs typeface="B Nazanin" panose="00000400000000000000" pitchFamily="2" charset="-78"/>
              </a:rPr>
              <a:t>همچنین خبرنگاران باید </a:t>
            </a:r>
            <a:r>
              <a:rPr lang="fa-IR" sz="2000" dirty="0" smtClean="0">
                <a:cs typeface="B Nazanin" panose="00000400000000000000" pitchFamily="2" charset="-78"/>
              </a:rPr>
              <a:t>به دقت </a:t>
            </a:r>
            <a:r>
              <a:rPr lang="fa-IR" sz="2000" dirty="0">
                <a:cs typeface="B Nazanin" panose="00000400000000000000" pitchFamily="2" charset="-78"/>
              </a:rPr>
              <a:t>از صحت </a:t>
            </a:r>
            <a:r>
              <a:rPr lang="fa-IR" sz="2000" dirty="0" smtClean="0">
                <a:cs typeface="B Nazanin" panose="00000400000000000000" pitchFamily="2" charset="-78"/>
              </a:rPr>
              <a:t>اطلاعاتی </a:t>
            </a:r>
            <a:r>
              <a:rPr lang="fa-IR" sz="2000" dirty="0">
                <a:cs typeface="B Nazanin" panose="00000400000000000000" pitchFamily="2" charset="-78"/>
              </a:rPr>
              <a:t>که از افراد داغدار دریافت می کنند مطمئن شوند . زیرا ممکن است آنها خاطرات، </a:t>
            </a:r>
            <a:r>
              <a:rPr lang="fa-IR" sz="2000" dirty="0" smtClean="0">
                <a:cs typeface="B Nazanin" panose="00000400000000000000" pitchFamily="2" charset="-78"/>
              </a:rPr>
              <a:t>جملات </a:t>
            </a:r>
            <a:r>
              <a:rPr lang="fa-IR" sz="2000" dirty="0">
                <a:cs typeface="B Nazanin" panose="00000400000000000000" pitchFamily="2" charset="-78"/>
              </a:rPr>
              <a:t>یا رفتارهای خاص مرتبط با خودکشی را، در نتیجه ی رویارویی با سوگ حاد، به روشنی به یاد نیاورند </a:t>
            </a:r>
            <a:r>
              <a:rPr lang="fa-IR" sz="2000" dirty="0" smtClean="0">
                <a:cs typeface="B Nazanin" panose="00000400000000000000" pitchFamily="2" charset="-78"/>
              </a:rPr>
              <a:t>.</a:t>
            </a:r>
          </a:p>
          <a:p>
            <a:pPr algn="just" rtl="1"/>
            <a:r>
              <a:rPr lang="fa-IR" sz="2000" dirty="0" smtClean="0">
                <a:cs typeface="B Nazanin" panose="00000400000000000000" pitchFamily="2" charset="-78"/>
              </a:rPr>
              <a:t> </a:t>
            </a:r>
            <a:r>
              <a:rPr lang="fa-IR" sz="2000" dirty="0">
                <a:cs typeface="B Nazanin" panose="00000400000000000000" pitchFamily="2" charset="-78"/>
              </a:rPr>
              <a:t>در مواردی که گزارش دهی به فقدان اخیر مربوط نیست، افرادی که موفق شده اند با فقدان ناشی از خودکشی کنار بیایند ، و تمایل دارند در گزارش های داستانی رسانه ای مشارکت داشته باشند ، می توانند منبع مهمی برای افزایش آگاهی و ارائه ی گزینه های مناسب در زمینه ی چگونگی مقابله با شرایط مشابه برای دیگران </a:t>
            </a:r>
            <a:r>
              <a:rPr lang="fa-IR" sz="2000" dirty="0" smtClean="0">
                <a:cs typeface="B Nazanin" panose="00000400000000000000" pitchFamily="2" charset="-78"/>
              </a:rPr>
              <a:t>باشند</a:t>
            </a:r>
            <a:r>
              <a:rPr lang="fa-IR" sz="2000" dirty="0">
                <a:cs typeface="B Nazanin" panose="00000400000000000000" pitchFamily="2" charset="-78"/>
              </a:rPr>
              <a:t>. بااینحال، باید به یاد داشت که حتی اگر فقدان مربوط به گذشته ی دور هم باشد، سخن گفتن از تجربیات قبلی مرتبط با خودکشی ممکن است </a:t>
            </a:r>
            <a:r>
              <a:rPr lang="fa-IR" sz="2000" dirty="0" smtClean="0">
                <a:cs typeface="B Nazanin" panose="00000400000000000000" pitchFamily="2" charset="-78"/>
              </a:rPr>
              <a:t>برانگیزاننده ی </a:t>
            </a:r>
            <a:r>
              <a:rPr lang="fa-IR" sz="2000" dirty="0">
                <a:cs typeface="B Nazanin" panose="00000400000000000000" pitchFamily="2" charset="-78"/>
              </a:rPr>
              <a:t>خاطرات و احساسات دردناک باشد</a:t>
            </a:r>
            <a:r>
              <a:rPr lang="fa-IR" sz="2000" dirty="0" smtClean="0">
                <a:cs typeface="B Nazanin" panose="00000400000000000000" pitchFamily="2" charset="-78"/>
              </a:rPr>
              <a:t>.</a:t>
            </a:r>
          </a:p>
          <a:p>
            <a:pPr algn="just" rtl="1"/>
            <a:r>
              <a:rPr lang="fa-IR" sz="2000" dirty="0" smtClean="0">
                <a:cs typeface="B Nazanin" panose="00000400000000000000" pitchFamily="2" charset="-78"/>
              </a:rPr>
              <a:t> </a:t>
            </a:r>
            <a:r>
              <a:rPr lang="fa-IR" sz="2000" dirty="0">
                <a:cs typeface="B Nazanin" panose="00000400000000000000" pitchFamily="2" charset="-78"/>
              </a:rPr>
              <a:t>افراد داغداری که برای صحبت با </a:t>
            </a:r>
            <a:r>
              <a:rPr lang="fa-IR" sz="2000" dirty="0" smtClean="0">
                <a:cs typeface="B Nazanin" panose="00000400000000000000" pitchFamily="2" charset="-78"/>
              </a:rPr>
              <a:t>رسانه ها </a:t>
            </a:r>
            <a:r>
              <a:rPr lang="fa-IR" sz="2000" dirty="0">
                <a:cs typeface="B Nazanin" panose="00000400000000000000" pitchFamily="2" charset="-78"/>
              </a:rPr>
              <a:t>داوطلب می شوند ممکن است از پیامدهای احتمالی انتشار عمومی و گسترده ی </a:t>
            </a:r>
            <a:r>
              <a:rPr lang="fa-IR" sz="2000" dirty="0" smtClean="0">
                <a:cs typeface="B Nazanin" panose="00000400000000000000" pitchFamily="2" charset="-78"/>
              </a:rPr>
              <a:t>اطلاعات </a:t>
            </a:r>
            <a:r>
              <a:rPr lang="fa-IR" sz="2000" dirty="0">
                <a:cs typeface="B Nazanin" panose="00000400000000000000" pitchFamily="2" charset="-78"/>
              </a:rPr>
              <a:t>شخصی خود بی </a:t>
            </a:r>
            <a:r>
              <a:rPr lang="fa-IR" sz="2000" dirty="0" smtClean="0">
                <a:cs typeface="B Nazanin" panose="00000400000000000000" pitchFamily="2" charset="-78"/>
              </a:rPr>
              <a:t>اطلاع </a:t>
            </a:r>
            <a:r>
              <a:rPr lang="fa-IR" sz="2000" dirty="0" smtClean="0">
                <a:cs typeface="B Nazanin" panose="00000400000000000000" pitchFamily="2" charset="-78"/>
              </a:rPr>
              <a:t>باشند </a:t>
            </a:r>
            <a:r>
              <a:rPr lang="fa-IR" sz="2000" dirty="0">
                <a:cs typeface="B Nazanin" panose="00000400000000000000" pitchFamily="2" charset="-78"/>
              </a:rPr>
              <a:t>. بنابراین، این موضوع باید از پیش با فرد در میان گذاشته و اقدامات </a:t>
            </a:r>
            <a:r>
              <a:rPr lang="fa-IR" sz="2000" dirty="0" smtClean="0">
                <a:cs typeface="B Nazanin" panose="00000400000000000000" pitchFamily="2" charset="-78"/>
              </a:rPr>
              <a:t>لازم </a:t>
            </a:r>
            <a:r>
              <a:rPr lang="fa-IR" sz="2000" dirty="0">
                <a:cs typeface="B Nazanin" panose="00000400000000000000" pitchFamily="2" charset="-78"/>
              </a:rPr>
              <a:t>برای محافظت از حریم شخصی آنها انجام شود</a:t>
            </a:r>
            <a:r>
              <a:rPr lang="fa-IR" dirty="0" smtClean="0"/>
              <a:t>.</a:t>
            </a:r>
          </a:p>
          <a:p>
            <a:pPr algn="just" rtl="1"/>
            <a:r>
              <a:rPr lang="fa-IR" sz="2000" dirty="0">
                <a:cs typeface="B Nazanin" panose="00000400000000000000" pitchFamily="2" charset="-78"/>
              </a:rPr>
              <a:t>در صورت امکان، باید قبل از انتشار </a:t>
            </a:r>
            <a:r>
              <a:rPr lang="fa-IR" sz="2000" dirty="0" smtClean="0">
                <a:cs typeface="B Nazanin" panose="00000400000000000000" pitchFamily="2" charset="-78"/>
              </a:rPr>
              <a:t>اطلاعات </a:t>
            </a:r>
            <a:r>
              <a:rPr lang="fa-IR" sz="2000" dirty="0">
                <a:cs typeface="B Nazanin" panose="00000400000000000000" pitchFamily="2" charset="-78"/>
              </a:rPr>
              <a:t>شخصی آنها، گزارش تهیه شده به افراد داغدار نشان داده شود تا در صورت نیاز این </a:t>
            </a:r>
            <a:r>
              <a:rPr lang="fa-IR" sz="2000" dirty="0" smtClean="0">
                <a:cs typeface="B Nazanin" panose="00000400000000000000" pitchFamily="2" charset="-78"/>
              </a:rPr>
              <a:t>اطلاعات </a:t>
            </a:r>
            <a:r>
              <a:rPr lang="fa-IR" sz="2000" dirty="0">
                <a:cs typeface="B Nazanin" panose="00000400000000000000" pitchFamily="2" charset="-78"/>
              </a:rPr>
              <a:t>تصحیح و تغییرات </a:t>
            </a:r>
            <a:r>
              <a:rPr lang="fa-IR" sz="2000" dirty="0" smtClean="0">
                <a:cs typeface="B Nazanin" panose="00000400000000000000" pitchFamily="2" charset="-78"/>
              </a:rPr>
              <a:t>لازم </a:t>
            </a:r>
            <a:r>
              <a:rPr lang="fa-IR" sz="2000" dirty="0">
                <a:cs typeface="B Nazanin" panose="00000400000000000000" pitchFamily="2" charset="-78"/>
              </a:rPr>
              <a:t>اعمال شود. </a:t>
            </a:r>
            <a:endParaRPr lang="en-US" sz="2000" dirty="0">
              <a:cs typeface="B Nazanin" panose="00000400000000000000" pitchFamily="2" charset="-78"/>
            </a:endParaRPr>
          </a:p>
        </p:txBody>
      </p:sp>
    </p:spTree>
    <p:extLst>
      <p:ext uri="{BB962C8B-B14F-4D97-AF65-F5344CB8AC3E}">
        <p14:creationId xmlns:p14="http://schemas.microsoft.com/office/powerpoint/2010/main" val="4235175671"/>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335</TotalTime>
  <Words>3605</Words>
  <Application>Microsoft Office PowerPoint</Application>
  <PresentationFormat>Widescreen</PresentationFormat>
  <Paragraphs>68</Paragraphs>
  <Slides>18</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18</vt:i4>
      </vt:variant>
    </vt:vector>
  </HeadingPairs>
  <TitlesOfParts>
    <vt:vector size="26" baseType="lpstr">
      <vt:lpstr>Arial</vt:lpstr>
      <vt:lpstr>B Nazanin</vt:lpstr>
      <vt:lpstr>B Titr</vt:lpstr>
      <vt:lpstr>Calibri</vt:lpstr>
      <vt:lpstr>Century Gothic</vt:lpstr>
      <vt:lpstr>Tahoma</vt:lpstr>
      <vt:lpstr>Wingdings 3</vt:lpstr>
      <vt:lpstr>Wisp</vt:lpstr>
      <vt:lpstr>مدیریت اخبار خودکشی در رسانه</vt:lpstr>
      <vt:lpstr>تأثیر محافظت کننده ی رسانه ها</vt:lpstr>
      <vt:lpstr>PowerPoint Presentation</vt:lpstr>
      <vt:lpstr>PowerPoint Presentation</vt:lpstr>
      <vt:lpstr>PowerPoint Presentation</vt:lpstr>
      <vt:lpstr>مشروح دستورالعمل گزارشدهی مسئولانه ی اخبار خودکشی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منابع معتبر ارائه دهنده ی آمار خودکشی</vt:lpstr>
      <vt:lpstr>نتیجه گیری</vt:lpstr>
      <vt:lpstr>حقایق و باورهای نادرست درباره ی خودکشی</vt:lpstr>
      <vt:lpstr>حقایق و باورهای نادرست درباره ی خودکشی</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behdasht2</dc:creator>
  <cp:lastModifiedBy>behdasht2</cp:lastModifiedBy>
  <cp:revision>30</cp:revision>
  <dcterms:created xsi:type="dcterms:W3CDTF">2025-04-06T06:03:37Z</dcterms:created>
  <dcterms:modified xsi:type="dcterms:W3CDTF">2025-04-27T03:34:38Z</dcterms:modified>
</cp:coreProperties>
</file>